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57" r:id="rId3"/>
    <p:sldId id="258" r:id="rId4"/>
    <p:sldId id="303" r:id="rId5"/>
    <p:sldId id="304" r:id="rId6"/>
    <p:sldId id="263" r:id="rId7"/>
    <p:sldId id="306" r:id="rId8"/>
    <p:sldId id="307" r:id="rId9"/>
    <p:sldId id="310" r:id="rId10"/>
    <p:sldId id="311" r:id="rId11"/>
    <p:sldId id="314" r:id="rId12"/>
    <p:sldId id="313" r:id="rId13"/>
    <p:sldId id="318" r:id="rId14"/>
    <p:sldId id="319" r:id="rId15"/>
    <p:sldId id="320" r:id="rId16"/>
    <p:sldId id="321" r:id="rId17"/>
    <p:sldId id="308" r:id="rId18"/>
    <p:sldId id="322" r:id="rId19"/>
    <p:sldId id="323" r:id="rId20"/>
    <p:sldId id="324" r:id="rId21"/>
    <p:sldId id="325" r:id="rId22"/>
    <p:sldId id="326" r:id="rId23"/>
    <p:sldId id="327" r:id="rId24"/>
    <p:sldId id="328" r:id="rId25"/>
    <p:sldId id="334" r:id="rId26"/>
    <p:sldId id="309" r:id="rId27"/>
    <p:sldId id="329" r:id="rId28"/>
    <p:sldId id="331" r:id="rId29"/>
    <p:sldId id="33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8" autoAdjust="0"/>
    <p:restoredTop sz="94660"/>
  </p:normalViewPr>
  <p:slideViewPr>
    <p:cSldViewPr snapToGrid="0">
      <p:cViewPr varScale="1">
        <p:scale>
          <a:sx n="90" d="100"/>
          <a:sy n="90"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B3680-E5A3-400D-85CF-A550B5E36403}" type="datetimeFigureOut">
              <a:rPr lang="zh-CN" altLang="en-US" smtClean="0"/>
              <a:t>2025/6/21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6E6E5-7668-4EEF-A77C-431C5AE61CF0}" type="slidenum">
              <a:rPr lang="zh-CN" altLang="en-US" smtClean="0"/>
              <a:t>‹#›</a:t>
            </a:fld>
            <a:endParaRPr lang="zh-CN" altLang="en-US"/>
          </a:p>
        </p:txBody>
      </p:sp>
    </p:spTree>
    <p:extLst>
      <p:ext uri="{BB962C8B-B14F-4D97-AF65-F5344CB8AC3E}">
        <p14:creationId xmlns:p14="http://schemas.microsoft.com/office/powerpoint/2010/main" val="43396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C6E6E5-7668-4EEF-A77C-431C5AE61CF0}" type="slidenum">
              <a:rPr lang="zh-CN" altLang="en-US" smtClean="0"/>
              <a:t>4</a:t>
            </a:fld>
            <a:endParaRPr lang="zh-CN" altLang="en-US"/>
          </a:p>
        </p:txBody>
      </p:sp>
    </p:spTree>
    <p:extLst>
      <p:ext uri="{BB962C8B-B14F-4D97-AF65-F5344CB8AC3E}">
        <p14:creationId xmlns:p14="http://schemas.microsoft.com/office/powerpoint/2010/main" val="4197107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63B26-C8BA-FA63-0F5B-5E25DB7E66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69CB7E-5835-93AE-198A-9A1BAF276B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C798C3-5D5F-F527-0912-EDB566056F9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C55D951-1FE7-8A8E-5B7F-7472AD21DA19}"/>
              </a:ext>
            </a:extLst>
          </p:cNvPr>
          <p:cNvSpPr>
            <a:spLocks noGrp="1"/>
          </p:cNvSpPr>
          <p:nvPr>
            <p:ph type="sldNum" sz="quarter" idx="5"/>
          </p:nvPr>
        </p:nvSpPr>
        <p:spPr/>
        <p:txBody>
          <a:bodyPr/>
          <a:lstStyle/>
          <a:p>
            <a:fld id="{8FC6E6E5-7668-4EEF-A77C-431C5AE61CF0}" type="slidenum">
              <a:rPr lang="zh-CN" altLang="en-US" smtClean="0"/>
              <a:t>15</a:t>
            </a:fld>
            <a:endParaRPr lang="zh-CN" altLang="en-US"/>
          </a:p>
        </p:txBody>
      </p:sp>
    </p:spTree>
    <p:extLst>
      <p:ext uri="{BB962C8B-B14F-4D97-AF65-F5344CB8AC3E}">
        <p14:creationId xmlns:p14="http://schemas.microsoft.com/office/powerpoint/2010/main" val="2377192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6A13-A8C7-8194-3CCC-A8B0B61BEB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96B19E-3F6E-46B2-9B6F-F1896A96B3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FE2F91-860F-6200-3926-52533D7736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59D1EC-C236-4842-9D91-55CE950B5B3B}"/>
              </a:ext>
            </a:extLst>
          </p:cNvPr>
          <p:cNvSpPr>
            <a:spLocks noGrp="1"/>
          </p:cNvSpPr>
          <p:nvPr>
            <p:ph type="sldNum" sz="quarter" idx="5"/>
          </p:nvPr>
        </p:nvSpPr>
        <p:spPr/>
        <p:txBody>
          <a:bodyPr/>
          <a:lstStyle/>
          <a:p>
            <a:fld id="{8FC6E6E5-7668-4EEF-A77C-431C5AE61CF0}" type="slidenum">
              <a:rPr lang="zh-CN" altLang="en-US" smtClean="0"/>
              <a:t>16</a:t>
            </a:fld>
            <a:endParaRPr lang="zh-CN" altLang="en-US"/>
          </a:p>
        </p:txBody>
      </p:sp>
    </p:spTree>
    <p:extLst>
      <p:ext uri="{BB962C8B-B14F-4D97-AF65-F5344CB8AC3E}">
        <p14:creationId xmlns:p14="http://schemas.microsoft.com/office/powerpoint/2010/main" val="426257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2281-D01A-68C2-47C8-2C807F8DF7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854153-8434-09F7-1B73-41EE8D8A9B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A6B662-1DE8-5E5A-06AF-507BD9EBCC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1075AD8-87CC-49C6-1D48-ED787C9C9857}"/>
              </a:ext>
            </a:extLst>
          </p:cNvPr>
          <p:cNvSpPr>
            <a:spLocks noGrp="1"/>
          </p:cNvSpPr>
          <p:nvPr>
            <p:ph type="sldNum" sz="quarter" idx="5"/>
          </p:nvPr>
        </p:nvSpPr>
        <p:spPr/>
        <p:txBody>
          <a:bodyPr/>
          <a:lstStyle/>
          <a:p>
            <a:fld id="{8FC6E6E5-7668-4EEF-A77C-431C5AE61CF0}" type="slidenum">
              <a:rPr lang="zh-CN" altLang="en-US" smtClean="0"/>
              <a:t>18</a:t>
            </a:fld>
            <a:endParaRPr lang="zh-CN" altLang="en-US"/>
          </a:p>
        </p:txBody>
      </p:sp>
    </p:spTree>
    <p:extLst>
      <p:ext uri="{BB962C8B-B14F-4D97-AF65-F5344CB8AC3E}">
        <p14:creationId xmlns:p14="http://schemas.microsoft.com/office/powerpoint/2010/main" val="401649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86D0F-3815-19DE-63D6-E84AA4A33D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0B702F-C5A0-1F7A-2506-49B1EAE314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867085-2B47-69A6-F620-95DD74A471E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DF7E58-BB7B-1C2F-42D1-3587C8E2DA28}"/>
              </a:ext>
            </a:extLst>
          </p:cNvPr>
          <p:cNvSpPr>
            <a:spLocks noGrp="1"/>
          </p:cNvSpPr>
          <p:nvPr>
            <p:ph type="sldNum" sz="quarter" idx="5"/>
          </p:nvPr>
        </p:nvSpPr>
        <p:spPr/>
        <p:txBody>
          <a:bodyPr/>
          <a:lstStyle/>
          <a:p>
            <a:fld id="{8FC6E6E5-7668-4EEF-A77C-431C5AE61CF0}" type="slidenum">
              <a:rPr lang="zh-CN" altLang="en-US" smtClean="0"/>
              <a:t>19</a:t>
            </a:fld>
            <a:endParaRPr lang="zh-CN" altLang="en-US"/>
          </a:p>
        </p:txBody>
      </p:sp>
    </p:spTree>
    <p:extLst>
      <p:ext uri="{BB962C8B-B14F-4D97-AF65-F5344CB8AC3E}">
        <p14:creationId xmlns:p14="http://schemas.microsoft.com/office/powerpoint/2010/main" val="2504708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B590F-C7EE-62D6-BF33-0665A6BAB5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FFB232-EFCC-491D-1EB2-457E124940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BB8BD0-35D7-F1F6-DFF9-55249A8E4D0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D153B5-CC06-7E70-079F-1FF02685C2DC}"/>
              </a:ext>
            </a:extLst>
          </p:cNvPr>
          <p:cNvSpPr>
            <a:spLocks noGrp="1"/>
          </p:cNvSpPr>
          <p:nvPr>
            <p:ph type="sldNum" sz="quarter" idx="5"/>
          </p:nvPr>
        </p:nvSpPr>
        <p:spPr/>
        <p:txBody>
          <a:bodyPr/>
          <a:lstStyle/>
          <a:p>
            <a:fld id="{8FC6E6E5-7668-4EEF-A77C-431C5AE61CF0}" type="slidenum">
              <a:rPr lang="zh-CN" altLang="en-US" smtClean="0"/>
              <a:t>20</a:t>
            </a:fld>
            <a:endParaRPr lang="zh-CN" altLang="en-US"/>
          </a:p>
        </p:txBody>
      </p:sp>
    </p:spTree>
    <p:extLst>
      <p:ext uri="{BB962C8B-B14F-4D97-AF65-F5344CB8AC3E}">
        <p14:creationId xmlns:p14="http://schemas.microsoft.com/office/powerpoint/2010/main" val="555851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94607-F5CF-989C-6F02-28E7F5E2DB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AC15F5-EBEF-5360-D642-B6BE1B2A1A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51C1D6-52EC-DE17-C93C-BA9D93C326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E838A7C-C8AE-09CA-BF79-6C5E62DED2E8}"/>
              </a:ext>
            </a:extLst>
          </p:cNvPr>
          <p:cNvSpPr>
            <a:spLocks noGrp="1"/>
          </p:cNvSpPr>
          <p:nvPr>
            <p:ph type="sldNum" sz="quarter" idx="5"/>
          </p:nvPr>
        </p:nvSpPr>
        <p:spPr/>
        <p:txBody>
          <a:bodyPr/>
          <a:lstStyle/>
          <a:p>
            <a:fld id="{8FC6E6E5-7668-4EEF-A77C-431C5AE61CF0}" type="slidenum">
              <a:rPr lang="zh-CN" altLang="en-US" smtClean="0"/>
              <a:t>21</a:t>
            </a:fld>
            <a:endParaRPr lang="zh-CN" altLang="en-US"/>
          </a:p>
        </p:txBody>
      </p:sp>
    </p:spTree>
    <p:extLst>
      <p:ext uri="{BB962C8B-B14F-4D97-AF65-F5344CB8AC3E}">
        <p14:creationId xmlns:p14="http://schemas.microsoft.com/office/powerpoint/2010/main" val="847690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A78B-58CE-C8A0-2017-1B09232133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F78908-FEDA-1B3F-53A2-7D7A50016A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3A901E-14F2-8170-1B33-96432854CB4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6C91A3D-5A28-5CD6-86FD-C28BBE00E3A5}"/>
              </a:ext>
            </a:extLst>
          </p:cNvPr>
          <p:cNvSpPr>
            <a:spLocks noGrp="1"/>
          </p:cNvSpPr>
          <p:nvPr>
            <p:ph type="sldNum" sz="quarter" idx="5"/>
          </p:nvPr>
        </p:nvSpPr>
        <p:spPr/>
        <p:txBody>
          <a:bodyPr/>
          <a:lstStyle/>
          <a:p>
            <a:fld id="{8FC6E6E5-7668-4EEF-A77C-431C5AE61CF0}" type="slidenum">
              <a:rPr lang="zh-CN" altLang="en-US" smtClean="0"/>
              <a:t>22</a:t>
            </a:fld>
            <a:endParaRPr lang="zh-CN" altLang="en-US"/>
          </a:p>
        </p:txBody>
      </p:sp>
    </p:spTree>
    <p:extLst>
      <p:ext uri="{BB962C8B-B14F-4D97-AF65-F5344CB8AC3E}">
        <p14:creationId xmlns:p14="http://schemas.microsoft.com/office/powerpoint/2010/main" val="143578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6D23-7ABE-0641-831D-78BAC7A7DD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A939C2-FC29-42EA-9F10-C14C8E4230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EA3989-5DF7-5DE5-0DAD-674A78C3142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76BA979-EAB2-188B-E67F-4C2BB599A855}"/>
              </a:ext>
            </a:extLst>
          </p:cNvPr>
          <p:cNvSpPr>
            <a:spLocks noGrp="1"/>
          </p:cNvSpPr>
          <p:nvPr>
            <p:ph type="sldNum" sz="quarter" idx="5"/>
          </p:nvPr>
        </p:nvSpPr>
        <p:spPr/>
        <p:txBody>
          <a:bodyPr/>
          <a:lstStyle/>
          <a:p>
            <a:fld id="{8FC6E6E5-7668-4EEF-A77C-431C5AE61CF0}" type="slidenum">
              <a:rPr lang="zh-CN" altLang="en-US" smtClean="0"/>
              <a:t>23</a:t>
            </a:fld>
            <a:endParaRPr lang="zh-CN" altLang="en-US"/>
          </a:p>
        </p:txBody>
      </p:sp>
    </p:spTree>
    <p:extLst>
      <p:ext uri="{BB962C8B-B14F-4D97-AF65-F5344CB8AC3E}">
        <p14:creationId xmlns:p14="http://schemas.microsoft.com/office/powerpoint/2010/main" val="4122379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9A276-818F-98F8-B8B3-B038968118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75D415-02AF-7633-1667-BA2D6E4CAB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66A921-D1AC-8C7F-1E5E-7CAEB6C7A0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080EF4-89A6-626B-5DA8-322DC74DE921}"/>
              </a:ext>
            </a:extLst>
          </p:cNvPr>
          <p:cNvSpPr>
            <a:spLocks noGrp="1"/>
          </p:cNvSpPr>
          <p:nvPr>
            <p:ph type="sldNum" sz="quarter" idx="5"/>
          </p:nvPr>
        </p:nvSpPr>
        <p:spPr/>
        <p:txBody>
          <a:bodyPr/>
          <a:lstStyle/>
          <a:p>
            <a:fld id="{8FC6E6E5-7668-4EEF-A77C-431C5AE61CF0}" type="slidenum">
              <a:rPr lang="zh-CN" altLang="en-US" smtClean="0"/>
              <a:t>24</a:t>
            </a:fld>
            <a:endParaRPr lang="zh-CN" altLang="en-US"/>
          </a:p>
        </p:txBody>
      </p:sp>
    </p:spTree>
    <p:extLst>
      <p:ext uri="{BB962C8B-B14F-4D97-AF65-F5344CB8AC3E}">
        <p14:creationId xmlns:p14="http://schemas.microsoft.com/office/powerpoint/2010/main" val="214623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22D4-A957-6216-DC0B-98881176E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2CEE2-6347-F134-1730-4379D2B12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97172B-0763-CE9E-5CA2-73BF845320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C4F82C1-1FB8-918F-FDD4-DE868D1C50C8}"/>
              </a:ext>
            </a:extLst>
          </p:cNvPr>
          <p:cNvSpPr>
            <a:spLocks noGrp="1"/>
          </p:cNvSpPr>
          <p:nvPr>
            <p:ph type="sldNum" sz="quarter" idx="5"/>
          </p:nvPr>
        </p:nvSpPr>
        <p:spPr/>
        <p:txBody>
          <a:bodyPr/>
          <a:lstStyle/>
          <a:p>
            <a:fld id="{8FC6E6E5-7668-4EEF-A77C-431C5AE61CF0}" type="slidenum">
              <a:rPr lang="zh-CN" altLang="en-US" smtClean="0"/>
              <a:t>25</a:t>
            </a:fld>
            <a:endParaRPr lang="zh-CN" altLang="en-US"/>
          </a:p>
        </p:txBody>
      </p:sp>
    </p:spTree>
    <p:extLst>
      <p:ext uri="{BB962C8B-B14F-4D97-AF65-F5344CB8AC3E}">
        <p14:creationId xmlns:p14="http://schemas.microsoft.com/office/powerpoint/2010/main" val="75800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E1279-668C-299D-86B6-513FA6884E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E5F53E-5FB9-4AAF-30B6-597BAFF562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0E362F-62DF-96C3-61F5-BDBEEE18265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E50F3C-4085-1CDC-1E7C-9CCCDC59D5C8}"/>
              </a:ext>
            </a:extLst>
          </p:cNvPr>
          <p:cNvSpPr>
            <a:spLocks noGrp="1"/>
          </p:cNvSpPr>
          <p:nvPr>
            <p:ph type="sldNum" sz="quarter" idx="5"/>
          </p:nvPr>
        </p:nvSpPr>
        <p:spPr/>
        <p:txBody>
          <a:bodyPr/>
          <a:lstStyle/>
          <a:p>
            <a:fld id="{8FC6E6E5-7668-4EEF-A77C-431C5AE61CF0}" type="slidenum">
              <a:rPr lang="zh-CN" altLang="en-US" smtClean="0"/>
              <a:t>5</a:t>
            </a:fld>
            <a:endParaRPr lang="zh-CN" altLang="en-US"/>
          </a:p>
        </p:txBody>
      </p:sp>
    </p:spTree>
    <p:extLst>
      <p:ext uri="{BB962C8B-B14F-4D97-AF65-F5344CB8AC3E}">
        <p14:creationId xmlns:p14="http://schemas.microsoft.com/office/powerpoint/2010/main" val="323873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C6E6E5-7668-4EEF-A77C-431C5AE61CF0}" type="slidenum">
              <a:rPr lang="zh-CN" altLang="en-US" smtClean="0"/>
              <a:t>6</a:t>
            </a:fld>
            <a:endParaRPr lang="zh-CN" altLang="en-US"/>
          </a:p>
        </p:txBody>
      </p:sp>
    </p:spTree>
    <p:extLst>
      <p:ext uri="{BB962C8B-B14F-4D97-AF65-F5344CB8AC3E}">
        <p14:creationId xmlns:p14="http://schemas.microsoft.com/office/powerpoint/2010/main" val="408772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C6E6E5-7668-4EEF-A77C-431C5AE61CF0}" type="slidenum">
              <a:rPr lang="zh-CN" altLang="en-US" smtClean="0"/>
              <a:t>9</a:t>
            </a:fld>
            <a:endParaRPr lang="zh-CN" altLang="en-US"/>
          </a:p>
        </p:txBody>
      </p:sp>
    </p:spTree>
    <p:extLst>
      <p:ext uri="{BB962C8B-B14F-4D97-AF65-F5344CB8AC3E}">
        <p14:creationId xmlns:p14="http://schemas.microsoft.com/office/powerpoint/2010/main" val="83823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2B841-EA4E-1387-093A-4983E8DB12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4A9966-5987-45F1-E795-8D04276C8F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ADCCB2-862A-B067-DD11-62DF2300078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C1E912-4CF9-870A-73DE-C43CF9933414}"/>
              </a:ext>
            </a:extLst>
          </p:cNvPr>
          <p:cNvSpPr>
            <a:spLocks noGrp="1"/>
          </p:cNvSpPr>
          <p:nvPr>
            <p:ph type="sldNum" sz="quarter" idx="5"/>
          </p:nvPr>
        </p:nvSpPr>
        <p:spPr/>
        <p:txBody>
          <a:bodyPr/>
          <a:lstStyle/>
          <a:p>
            <a:fld id="{8FC6E6E5-7668-4EEF-A77C-431C5AE61CF0}" type="slidenum">
              <a:rPr lang="zh-CN" altLang="en-US" smtClean="0"/>
              <a:t>10</a:t>
            </a:fld>
            <a:endParaRPr lang="zh-CN" altLang="en-US"/>
          </a:p>
        </p:txBody>
      </p:sp>
    </p:spTree>
    <p:extLst>
      <p:ext uri="{BB962C8B-B14F-4D97-AF65-F5344CB8AC3E}">
        <p14:creationId xmlns:p14="http://schemas.microsoft.com/office/powerpoint/2010/main" val="317089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12951-C82B-6B5C-03A6-CAF9FC94C9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9EE67B-52C9-0B13-A5D8-9A3B024570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E37F70-315D-DE65-7732-5AE489840DB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76C67B8-FE20-4D29-CDE1-8F09ADDEE5B8}"/>
              </a:ext>
            </a:extLst>
          </p:cNvPr>
          <p:cNvSpPr>
            <a:spLocks noGrp="1"/>
          </p:cNvSpPr>
          <p:nvPr>
            <p:ph type="sldNum" sz="quarter" idx="5"/>
          </p:nvPr>
        </p:nvSpPr>
        <p:spPr/>
        <p:txBody>
          <a:bodyPr/>
          <a:lstStyle/>
          <a:p>
            <a:fld id="{8FC6E6E5-7668-4EEF-A77C-431C5AE61CF0}" type="slidenum">
              <a:rPr lang="zh-CN" altLang="en-US" smtClean="0"/>
              <a:t>11</a:t>
            </a:fld>
            <a:endParaRPr lang="zh-CN" altLang="en-US"/>
          </a:p>
        </p:txBody>
      </p:sp>
    </p:spTree>
    <p:extLst>
      <p:ext uri="{BB962C8B-B14F-4D97-AF65-F5344CB8AC3E}">
        <p14:creationId xmlns:p14="http://schemas.microsoft.com/office/powerpoint/2010/main" val="104226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D755-696E-6A83-8C49-370FCCB740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0B5A1-6AEA-0C9E-91B6-3EC2AEBA4C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188D0-F70C-C542-3B09-BA45537949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6FA05AF-9FC8-FE8B-E6FD-0C1189937549}"/>
              </a:ext>
            </a:extLst>
          </p:cNvPr>
          <p:cNvSpPr>
            <a:spLocks noGrp="1"/>
          </p:cNvSpPr>
          <p:nvPr>
            <p:ph type="sldNum" sz="quarter" idx="5"/>
          </p:nvPr>
        </p:nvSpPr>
        <p:spPr/>
        <p:txBody>
          <a:bodyPr/>
          <a:lstStyle/>
          <a:p>
            <a:fld id="{8FC6E6E5-7668-4EEF-A77C-431C5AE61CF0}" type="slidenum">
              <a:rPr lang="zh-CN" altLang="en-US" smtClean="0"/>
              <a:t>12</a:t>
            </a:fld>
            <a:endParaRPr lang="zh-CN" altLang="en-US"/>
          </a:p>
        </p:txBody>
      </p:sp>
    </p:spTree>
    <p:extLst>
      <p:ext uri="{BB962C8B-B14F-4D97-AF65-F5344CB8AC3E}">
        <p14:creationId xmlns:p14="http://schemas.microsoft.com/office/powerpoint/2010/main" val="329780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08F1-5B50-1B1E-A0F6-C1D0276E67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E3F1C6-3AF9-FBA9-7053-931DFE9FC5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E67A22-8C09-D125-8112-A8C0B4BDB16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B746500-7EB0-2507-A390-7AA843F65D82}"/>
              </a:ext>
            </a:extLst>
          </p:cNvPr>
          <p:cNvSpPr>
            <a:spLocks noGrp="1"/>
          </p:cNvSpPr>
          <p:nvPr>
            <p:ph type="sldNum" sz="quarter" idx="5"/>
          </p:nvPr>
        </p:nvSpPr>
        <p:spPr/>
        <p:txBody>
          <a:bodyPr/>
          <a:lstStyle/>
          <a:p>
            <a:fld id="{8FC6E6E5-7668-4EEF-A77C-431C5AE61CF0}" type="slidenum">
              <a:rPr lang="zh-CN" altLang="en-US" smtClean="0"/>
              <a:t>13</a:t>
            </a:fld>
            <a:endParaRPr lang="zh-CN" altLang="en-US"/>
          </a:p>
        </p:txBody>
      </p:sp>
    </p:spTree>
    <p:extLst>
      <p:ext uri="{BB962C8B-B14F-4D97-AF65-F5344CB8AC3E}">
        <p14:creationId xmlns:p14="http://schemas.microsoft.com/office/powerpoint/2010/main" val="7788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B39D4-A70E-BE40-74C8-AE4EF3A12E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9CE165-E3F8-045B-8B50-E9518D3AEA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AD8FF6-F5D1-88D1-1EDD-B49E7313E6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068EC11-0C30-0B75-F9BE-82F294EDB1E9}"/>
              </a:ext>
            </a:extLst>
          </p:cNvPr>
          <p:cNvSpPr>
            <a:spLocks noGrp="1"/>
          </p:cNvSpPr>
          <p:nvPr>
            <p:ph type="sldNum" sz="quarter" idx="5"/>
          </p:nvPr>
        </p:nvSpPr>
        <p:spPr/>
        <p:txBody>
          <a:bodyPr/>
          <a:lstStyle/>
          <a:p>
            <a:fld id="{8FC6E6E5-7668-4EEF-A77C-431C5AE61CF0}" type="slidenum">
              <a:rPr lang="zh-CN" altLang="en-US" smtClean="0"/>
              <a:t>14</a:t>
            </a:fld>
            <a:endParaRPr lang="zh-CN" altLang="en-US"/>
          </a:p>
        </p:txBody>
      </p:sp>
    </p:spTree>
    <p:extLst>
      <p:ext uri="{BB962C8B-B14F-4D97-AF65-F5344CB8AC3E}">
        <p14:creationId xmlns:p14="http://schemas.microsoft.com/office/powerpoint/2010/main" val="399444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A2EC9E6-0617-10F3-31FE-F4390E528875}"/>
              </a:ext>
            </a:extLst>
          </p:cNvPr>
          <p:cNvSpPr/>
          <p:nvPr userDrawn="1"/>
        </p:nvSpPr>
        <p:spPr>
          <a:xfrm>
            <a:off x="177800" y="160735"/>
            <a:ext cx="11836400" cy="653653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279B01E9-8468-637E-7BF9-370EFEE0DEA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C558F07-7B11-A2A2-E281-CD3C08671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7F9F90B-B749-AB04-AF5A-133763FB89CF}"/>
              </a:ext>
            </a:extLst>
          </p:cNvPr>
          <p:cNvSpPr>
            <a:spLocks noGrp="1"/>
          </p:cNvSpPr>
          <p:nvPr>
            <p:ph type="dt" sz="half" idx="10"/>
          </p:nvPr>
        </p:nvSpPr>
        <p:spPr/>
        <p:txBody>
          <a:bodyPr/>
          <a:lstStyle/>
          <a:p>
            <a:fld id="{5439AFCB-AEEE-443D-8AF2-DDCBBAB8E555}" type="datetime1">
              <a:rPr lang="zh-CN" altLang="en-US" smtClean="0"/>
              <a:t>2025/6/21</a:t>
            </a:fld>
            <a:endParaRPr lang="zh-CN" altLang="en-US"/>
          </a:p>
        </p:txBody>
      </p:sp>
      <p:sp>
        <p:nvSpPr>
          <p:cNvPr id="5" name="页脚占位符 4">
            <a:extLst>
              <a:ext uri="{FF2B5EF4-FFF2-40B4-BE49-F238E27FC236}">
                <a16:creationId xmlns:a16="http://schemas.microsoft.com/office/drawing/2014/main" id="{86CB4950-B782-5E85-D0C6-38F4CACC1D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8C99EE-8F2B-B766-3316-3D111500AC52}"/>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425587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4B5E1-2D0A-DFC8-C229-08A4037213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D9DFC2-6236-BC3E-3B8A-A7277F8514F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F40299-CEA5-9821-7CC6-A33ED829E62F}"/>
              </a:ext>
            </a:extLst>
          </p:cNvPr>
          <p:cNvSpPr>
            <a:spLocks noGrp="1"/>
          </p:cNvSpPr>
          <p:nvPr>
            <p:ph type="dt" sz="half" idx="10"/>
          </p:nvPr>
        </p:nvSpPr>
        <p:spPr/>
        <p:txBody>
          <a:bodyPr/>
          <a:lstStyle/>
          <a:p>
            <a:fld id="{7AE2C0CB-E2C4-49CE-A5DC-CE0ABD9FF1CC}" type="datetime1">
              <a:rPr lang="zh-CN" altLang="en-US" smtClean="0"/>
              <a:t>2025/6/21</a:t>
            </a:fld>
            <a:endParaRPr lang="zh-CN" altLang="en-US"/>
          </a:p>
        </p:txBody>
      </p:sp>
      <p:sp>
        <p:nvSpPr>
          <p:cNvPr id="5" name="页脚占位符 4">
            <a:extLst>
              <a:ext uri="{FF2B5EF4-FFF2-40B4-BE49-F238E27FC236}">
                <a16:creationId xmlns:a16="http://schemas.microsoft.com/office/drawing/2014/main" id="{1C100A72-8E58-C033-60E0-68B48E8DA3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537851-1A1B-2609-F71F-DB5E3AE4811F}"/>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180580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1CDD48-3FD5-9E16-22BA-8AF6B7B093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2BDA90C-E08F-44BD-8EB7-BA3E5D15833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E7875D-452C-1FDD-5201-28E64CE912DC}"/>
              </a:ext>
            </a:extLst>
          </p:cNvPr>
          <p:cNvSpPr>
            <a:spLocks noGrp="1"/>
          </p:cNvSpPr>
          <p:nvPr>
            <p:ph type="dt" sz="half" idx="10"/>
          </p:nvPr>
        </p:nvSpPr>
        <p:spPr/>
        <p:txBody>
          <a:bodyPr/>
          <a:lstStyle/>
          <a:p>
            <a:fld id="{47ED7EED-8E66-4361-9BBB-4A6EC86BA7CC}" type="datetime1">
              <a:rPr lang="zh-CN" altLang="en-US" smtClean="0"/>
              <a:t>2025/6/21</a:t>
            </a:fld>
            <a:endParaRPr lang="zh-CN" altLang="en-US"/>
          </a:p>
        </p:txBody>
      </p:sp>
      <p:sp>
        <p:nvSpPr>
          <p:cNvPr id="5" name="页脚占位符 4">
            <a:extLst>
              <a:ext uri="{FF2B5EF4-FFF2-40B4-BE49-F238E27FC236}">
                <a16:creationId xmlns:a16="http://schemas.microsoft.com/office/drawing/2014/main" id="{D8293755-F52E-5F37-16BE-CBA19F848F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587423-7651-9382-D263-FE72F9E31F57}"/>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335779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FDD2CC8-5732-D5B1-F184-31ADD2CFE187}"/>
              </a:ext>
            </a:extLst>
          </p:cNvPr>
          <p:cNvSpPr/>
          <p:nvPr userDrawn="1"/>
        </p:nvSpPr>
        <p:spPr>
          <a:xfrm>
            <a:off x="400794" y="335737"/>
            <a:ext cx="612000"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j-ea"/>
              <a:ea typeface="+mj-ea"/>
            </a:endParaRPr>
          </a:p>
        </p:txBody>
      </p:sp>
      <p:sp>
        <p:nvSpPr>
          <p:cNvPr id="2" name="日期占位符 1">
            <a:extLst>
              <a:ext uri="{FF2B5EF4-FFF2-40B4-BE49-F238E27FC236}">
                <a16:creationId xmlns:a16="http://schemas.microsoft.com/office/drawing/2014/main" id="{B3E8AA64-9FC6-48CD-7CFC-A0BDF485B8AE}"/>
              </a:ext>
            </a:extLst>
          </p:cNvPr>
          <p:cNvSpPr>
            <a:spLocks noGrp="1"/>
          </p:cNvSpPr>
          <p:nvPr>
            <p:ph type="dt" sz="half" idx="10"/>
          </p:nvPr>
        </p:nvSpPr>
        <p:spPr/>
        <p:txBody>
          <a:bodyPr/>
          <a:lstStyle/>
          <a:p>
            <a:fld id="{89DA58AD-AD51-434A-B399-0C774EEA1401}" type="datetime1">
              <a:rPr lang="zh-CN" altLang="en-US" smtClean="0"/>
              <a:t>2025/6/21</a:t>
            </a:fld>
            <a:endParaRPr lang="zh-CN" altLang="en-US"/>
          </a:p>
        </p:txBody>
      </p:sp>
      <p:sp>
        <p:nvSpPr>
          <p:cNvPr id="3" name="页脚占位符 2">
            <a:extLst>
              <a:ext uri="{FF2B5EF4-FFF2-40B4-BE49-F238E27FC236}">
                <a16:creationId xmlns:a16="http://schemas.microsoft.com/office/drawing/2014/main" id="{5817D103-818D-08F1-AF50-676DAF890F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59D401-A78C-2258-032F-FC68D5068E5D}"/>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118717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DA78B-D3F5-FF53-84E6-A0C3CDC68E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D2ED5A-E788-7811-A1AC-90FB2D32DBD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FF3F76-6868-3D7C-E547-6E67366279D1}"/>
              </a:ext>
            </a:extLst>
          </p:cNvPr>
          <p:cNvSpPr>
            <a:spLocks noGrp="1"/>
          </p:cNvSpPr>
          <p:nvPr>
            <p:ph type="dt" sz="half" idx="10"/>
          </p:nvPr>
        </p:nvSpPr>
        <p:spPr/>
        <p:txBody>
          <a:bodyPr/>
          <a:lstStyle/>
          <a:p>
            <a:fld id="{5634029D-4740-45F8-9602-D83637C59626}" type="datetime1">
              <a:rPr lang="zh-CN" altLang="en-US" smtClean="0"/>
              <a:t>2025/6/21</a:t>
            </a:fld>
            <a:endParaRPr lang="zh-CN" altLang="en-US"/>
          </a:p>
        </p:txBody>
      </p:sp>
      <p:sp>
        <p:nvSpPr>
          <p:cNvPr id="5" name="页脚占位符 4">
            <a:extLst>
              <a:ext uri="{FF2B5EF4-FFF2-40B4-BE49-F238E27FC236}">
                <a16:creationId xmlns:a16="http://schemas.microsoft.com/office/drawing/2014/main" id="{DC5B1459-BD12-8E45-5EDC-EE136F855F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5B83DE-EA8F-0B18-A10F-FE74802A91A2}"/>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151071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46B653-0011-0E11-7EDC-7B5693B5B7AE}"/>
              </a:ext>
            </a:extLst>
          </p:cNvPr>
          <p:cNvSpPr>
            <a:spLocks noGrp="1"/>
          </p:cNvSpPr>
          <p:nvPr>
            <p:ph type="dt" sz="half" idx="10"/>
          </p:nvPr>
        </p:nvSpPr>
        <p:spPr/>
        <p:txBody>
          <a:bodyPr/>
          <a:lstStyle/>
          <a:p>
            <a:fld id="{F56C6A3C-E355-49F6-BC5A-FC14D9F89ED7}" type="datetime1">
              <a:rPr lang="zh-CN" altLang="en-US" smtClean="0"/>
              <a:t>2025/6/21</a:t>
            </a:fld>
            <a:endParaRPr lang="zh-CN" altLang="en-US"/>
          </a:p>
        </p:txBody>
      </p:sp>
      <p:sp>
        <p:nvSpPr>
          <p:cNvPr id="5" name="页脚占位符 4">
            <a:extLst>
              <a:ext uri="{FF2B5EF4-FFF2-40B4-BE49-F238E27FC236}">
                <a16:creationId xmlns:a16="http://schemas.microsoft.com/office/drawing/2014/main" id="{F689E7FB-799B-5329-FF74-85172DF04F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490495-B595-7F02-9793-FC01A9AEA346}"/>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693034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77050-DE13-FEC8-61FD-1190940E84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22A27D-9E73-EE55-89E7-9303298AD3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2FDBDF2-A959-F181-9ADB-EBD68B9BD07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88654-3F36-D106-75BD-4A4264C24705}"/>
              </a:ext>
            </a:extLst>
          </p:cNvPr>
          <p:cNvSpPr>
            <a:spLocks noGrp="1"/>
          </p:cNvSpPr>
          <p:nvPr>
            <p:ph type="dt" sz="half" idx="10"/>
          </p:nvPr>
        </p:nvSpPr>
        <p:spPr/>
        <p:txBody>
          <a:bodyPr/>
          <a:lstStyle/>
          <a:p>
            <a:fld id="{9327D71B-3AE7-4A20-83E5-EE972329C490}" type="datetime1">
              <a:rPr lang="zh-CN" altLang="en-US" smtClean="0"/>
              <a:t>2025/6/21</a:t>
            </a:fld>
            <a:endParaRPr lang="zh-CN" altLang="en-US"/>
          </a:p>
        </p:txBody>
      </p:sp>
      <p:sp>
        <p:nvSpPr>
          <p:cNvPr id="6" name="页脚占位符 5">
            <a:extLst>
              <a:ext uri="{FF2B5EF4-FFF2-40B4-BE49-F238E27FC236}">
                <a16:creationId xmlns:a16="http://schemas.microsoft.com/office/drawing/2014/main" id="{D712A568-026C-8CE8-D75D-AAA75FA92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2F2BC6-5164-DA40-BFC9-C8300C4CFFDD}"/>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259696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DD26F-F49B-3F0F-4AE6-0041BF1161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B8B19A-BA09-0042-0497-58544E741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E3C1AE-3983-82FF-5F42-084044E707F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1BCD479-79E1-ABAD-2006-78E795898F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870B364-CBA2-9478-C54F-DED16301BDD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50B9718-8A98-D47D-E974-C03C545C2DE9}"/>
              </a:ext>
            </a:extLst>
          </p:cNvPr>
          <p:cNvSpPr>
            <a:spLocks noGrp="1"/>
          </p:cNvSpPr>
          <p:nvPr>
            <p:ph type="dt" sz="half" idx="10"/>
          </p:nvPr>
        </p:nvSpPr>
        <p:spPr/>
        <p:txBody>
          <a:bodyPr/>
          <a:lstStyle/>
          <a:p>
            <a:fld id="{C1E390E6-51DE-40B2-A9A3-A3903874309D}" type="datetime1">
              <a:rPr lang="zh-CN" altLang="en-US" smtClean="0"/>
              <a:t>2025/6/21</a:t>
            </a:fld>
            <a:endParaRPr lang="zh-CN" altLang="en-US"/>
          </a:p>
        </p:txBody>
      </p:sp>
      <p:sp>
        <p:nvSpPr>
          <p:cNvPr id="8" name="页脚占位符 7">
            <a:extLst>
              <a:ext uri="{FF2B5EF4-FFF2-40B4-BE49-F238E27FC236}">
                <a16:creationId xmlns:a16="http://schemas.microsoft.com/office/drawing/2014/main" id="{419B345B-5807-26EE-47B9-5A42BBDE7E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EDC99E6-5E49-AD5C-EB52-0AA91AD86E06}"/>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79986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8961-735D-8F43-A56A-E336D55EDB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8EFB53-5CC7-4D51-D935-D7DC5A1E77F6}"/>
              </a:ext>
            </a:extLst>
          </p:cNvPr>
          <p:cNvSpPr>
            <a:spLocks noGrp="1"/>
          </p:cNvSpPr>
          <p:nvPr>
            <p:ph type="dt" sz="half" idx="10"/>
          </p:nvPr>
        </p:nvSpPr>
        <p:spPr/>
        <p:txBody>
          <a:bodyPr/>
          <a:lstStyle/>
          <a:p>
            <a:fld id="{54335ED4-16FA-4BF0-BA6A-00E512C97599}" type="datetime1">
              <a:rPr lang="zh-CN" altLang="en-US" smtClean="0"/>
              <a:t>2025/6/21</a:t>
            </a:fld>
            <a:endParaRPr lang="zh-CN" altLang="en-US"/>
          </a:p>
        </p:txBody>
      </p:sp>
      <p:sp>
        <p:nvSpPr>
          <p:cNvPr id="4" name="页脚占位符 3">
            <a:extLst>
              <a:ext uri="{FF2B5EF4-FFF2-40B4-BE49-F238E27FC236}">
                <a16:creationId xmlns:a16="http://schemas.microsoft.com/office/drawing/2014/main" id="{D74B025F-0C64-35D8-016C-9D7D594C01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F698B28-547A-01C8-AF80-B5E6F8AE93C8}"/>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226634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A9778-EA39-79E4-42E4-B78B30AE6A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A879ED9-3DDB-30F3-1440-198EF1CDF7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1AE46D-082D-9FD3-E5B0-2E7635856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AF03B6-7DAA-0FC0-EF22-E48DF8FD2A63}"/>
              </a:ext>
            </a:extLst>
          </p:cNvPr>
          <p:cNvSpPr>
            <a:spLocks noGrp="1"/>
          </p:cNvSpPr>
          <p:nvPr>
            <p:ph type="dt" sz="half" idx="10"/>
          </p:nvPr>
        </p:nvSpPr>
        <p:spPr/>
        <p:txBody>
          <a:bodyPr/>
          <a:lstStyle/>
          <a:p>
            <a:fld id="{A9FB0ED8-4ACF-4B45-8672-8BB8D05B0271}" type="datetime1">
              <a:rPr lang="zh-CN" altLang="en-US" smtClean="0"/>
              <a:t>2025/6/21</a:t>
            </a:fld>
            <a:endParaRPr lang="zh-CN" altLang="en-US"/>
          </a:p>
        </p:txBody>
      </p:sp>
      <p:sp>
        <p:nvSpPr>
          <p:cNvPr id="6" name="页脚占位符 5">
            <a:extLst>
              <a:ext uri="{FF2B5EF4-FFF2-40B4-BE49-F238E27FC236}">
                <a16:creationId xmlns:a16="http://schemas.microsoft.com/office/drawing/2014/main" id="{C4F2ECCE-448B-0168-3E2E-DA26BE2160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40A0EB-B67A-A8E4-0973-B6653CC53773}"/>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428064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39CE1-761B-A78C-1629-B8D76892F7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1912CBA-11DC-D2B0-2136-A56B10E6A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344107-DBD0-D47F-1C6E-2BE00E1A3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4B94CF-B46C-6CB4-6A58-934BDA038E1E}"/>
              </a:ext>
            </a:extLst>
          </p:cNvPr>
          <p:cNvSpPr>
            <a:spLocks noGrp="1"/>
          </p:cNvSpPr>
          <p:nvPr>
            <p:ph type="dt" sz="half" idx="10"/>
          </p:nvPr>
        </p:nvSpPr>
        <p:spPr/>
        <p:txBody>
          <a:bodyPr/>
          <a:lstStyle/>
          <a:p>
            <a:fld id="{54527F30-2FCF-480F-9B5B-E8CC3B8AA38B}" type="datetime1">
              <a:rPr lang="zh-CN" altLang="en-US" smtClean="0"/>
              <a:t>2025/6/21</a:t>
            </a:fld>
            <a:endParaRPr lang="zh-CN" altLang="en-US"/>
          </a:p>
        </p:txBody>
      </p:sp>
      <p:sp>
        <p:nvSpPr>
          <p:cNvPr id="6" name="页脚占位符 5">
            <a:extLst>
              <a:ext uri="{FF2B5EF4-FFF2-40B4-BE49-F238E27FC236}">
                <a16:creationId xmlns:a16="http://schemas.microsoft.com/office/drawing/2014/main" id="{9887CEA9-C915-8A72-CE14-BEA146B3DE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F434C9-7E3D-CEE6-C444-6A66E9931FE9}"/>
              </a:ext>
            </a:extLst>
          </p:cNvPr>
          <p:cNvSpPr>
            <a:spLocks noGrp="1"/>
          </p:cNvSpPr>
          <p:nvPr>
            <p:ph type="sldNum" sz="quarter" idx="12"/>
          </p:nvPr>
        </p:nvSpPr>
        <p:spPr/>
        <p:txBody>
          <a:bodyPr/>
          <a:lstStyle/>
          <a:p>
            <a:fld id="{85D2FA34-3331-43EB-8D25-5E71EBC8F04D}" type="slidenum">
              <a:rPr lang="zh-CN" altLang="en-US" smtClean="0"/>
              <a:t>‹#›</a:t>
            </a:fld>
            <a:endParaRPr lang="zh-CN" altLang="en-US"/>
          </a:p>
        </p:txBody>
      </p:sp>
    </p:spTree>
    <p:extLst>
      <p:ext uri="{BB962C8B-B14F-4D97-AF65-F5344CB8AC3E}">
        <p14:creationId xmlns:p14="http://schemas.microsoft.com/office/powerpoint/2010/main" val="143976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98B192-63B7-7F57-9496-A4677AF558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27F7FC-2B51-3E62-F597-269AEA1A0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EE0AECD-E3C6-4342-48D6-E707E8F9F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72B0379-36CD-4226-8D49-3A8406CB8C13}" type="datetime1">
              <a:rPr lang="zh-CN" altLang="en-US" smtClean="0"/>
              <a:pPr/>
              <a:t>2025/6/21</a:t>
            </a:fld>
            <a:endParaRPr lang="zh-CN" altLang="en-US" dirty="0"/>
          </a:p>
        </p:txBody>
      </p:sp>
      <p:sp>
        <p:nvSpPr>
          <p:cNvPr id="5" name="页脚占位符 4">
            <a:extLst>
              <a:ext uri="{FF2B5EF4-FFF2-40B4-BE49-F238E27FC236}">
                <a16:creationId xmlns:a16="http://schemas.microsoft.com/office/drawing/2014/main" id="{FB4D3FAA-ED2E-F905-2618-6F149F5CF8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111C2A92-882B-7E2E-98EE-93D12EFAA385}"/>
              </a:ext>
            </a:extLst>
          </p:cNvPr>
          <p:cNvSpPr>
            <a:spLocks noGrp="1"/>
          </p:cNvSpPr>
          <p:nvPr>
            <p:ph type="sldNum" sz="quarter" idx="4"/>
          </p:nvPr>
        </p:nvSpPr>
        <p:spPr>
          <a:xfrm>
            <a:off x="89662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5D2FA34-3331-43EB-8D25-5E71EBC8F04D}" type="slidenum">
              <a:rPr lang="zh-CN" altLang="en-US" smtClean="0"/>
              <a:pPr/>
              <a:t>‹#›</a:t>
            </a:fld>
            <a:endParaRPr lang="zh-CN" altLang="en-US" dirty="0"/>
          </a:p>
        </p:txBody>
      </p:sp>
    </p:spTree>
    <p:extLst>
      <p:ext uri="{BB962C8B-B14F-4D97-AF65-F5344CB8AC3E}">
        <p14:creationId xmlns:p14="http://schemas.microsoft.com/office/powerpoint/2010/main" val="179491584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1.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9.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7.png"/><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0.pn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0C2F4EA-5528-7252-1D35-93755013361A}"/>
              </a:ext>
            </a:extLst>
          </p:cNvPr>
          <p:cNvSpPr txBox="1"/>
          <p:nvPr/>
        </p:nvSpPr>
        <p:spPr>
          <a:xfrm>
            <a:off x="579105" y="1314302"/>
            <a:ext cx="11033790" cy="1446550"/>
          </a:xfrm>
          <a:prstGeom prst="rect">
            <a:avLst/>
          </a:prstGeom>
          <a:noFill/>
        </p:spPr>
        <p:txBody>
          <a:bodyPr wrap="none" rtlCol="0">
            <a:spAutoFit/>
          </a:bodyPr>
          <a:lstStyle/>
          <a:p>
            <a:pPr algn="ctr"/>
            <a:r>
              <a:rPr lang="zh-CN" altLang="en-US" sz="4400" b="1" spc="300" dirty="0">
                <a:solidFill>
                  <a:schemeClr val="accent1"/>
                </a:solidFill>
                <a:latin typeface="+mj-ea"/>
                <a:ea typeface="+mj-ea"/>
              </a:rPr>
              <a:t>面向乳腺癌 </a:t>
            </a:r>
            <a:r>
              <a:rPr lang="en-US" altLang="zh-CN" sz="4400" b="1" spc="300" dirty="0">
                <a:solidFill>
                  <a:schemeClr val="accent1"/>
                </a:solidFill>
                <a:latin typeface="+mj-ea"/>
                <a:ea typeface="+mj-ea"/>
              </a:rPr>
              <a:t>PAM50 </a:t>
            </a:r>
            <a:r>
              <a:rPr lang="zh-CN" altLang="en-US" sz="4400" b="1" spc="300" dirty="0">
                <a:solidFill>
                  <a:schemeClr val="accent1"/>
                </a:solidFill>
                <a:latin typeface="+mj-ea"/>
                <a:ea typeface="+mj-ea"/>
              </a:rPr>
              <a:t>亚型的多模型</a:t>
            </a:r>
            <a:endParaRPr lang="en-US" altLang="zh-CN" sz="4400" b="1" spc="300" dirty="0">
              <a:solidFill>
                <a:schemeClr val="accent1"/>
              </a:solidFill>
              <a:latin typeface="+mj-ea"/>
              <a:ea typeface="+mj-ea"/>
            </a:endParaRPr>
          </a:p>
          <a:p>
            <a:pPr algn="ctr"/>
            <a:r>
              <a:rPr lang="zh-CN" altLang="en-US" sz="4400" b="1" spc="300" dirty="0">
                <a:solidFill>
                  <a:schemeClr val="accent1"/>
                </a:solidFill>
                <a:latin typeface="+mj-ea"/>
                <a:ea typeface="+mj-ea"/>
              </a:rPr>
              <a:t>机器学习方法系统评估与生物信息学分析</a:t>
            </a:r>
          </a:p>
        </p:txBody>
      </p:sp>
      <p:sp>
        <p:nvSpPr>
          <p:cNvPr id="6" name="文本框 5">
            <a:extLst>
              <a:ext uri="{FF2B5EF4-FFF2-40B4-BE49-F238E27FC236}">
                <a16:creationId xmlns:a16="http://schemas.microsoft.com/office/drawing/2014/main" id="{C911EF76-C15F-8ACB-715F-5076369E2437}"/>
              </a:ext>
            </a:extLst>
          </p:cNvPr>
          <p:cNvSpPr txBox="1"/>
          <p:nvPr/>
        </p:nvSpPr>
        <p:spPr>
          <a:xfrm>
            <a:off x="399754" y="3007117"/>
            <a:ext cx="11081958" cy="923330"/>
          </a:xfrm>
          <a:prstGeom prst="rect">
            <a:avLst/>
          </a:prstGeom>
          <a:noFill/>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Systematic Evaluation of Machine Learning Models for PAM50 Based Breast Cancer Subtyping</a:t>
            </a:r>
          </a:p>
          <a:p>
            <a:pPr algn="ct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北京科技大学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数据科学：</a:t>
            </a:r>
            <a:r>
              <a:rPr lang="en-US" altLang="zh-CN" b="1" dirty="0">
                <a:latin typeface="微软雅黑" panose="020B0503020204020204" pitchFamily="34" charset="-122"/>
                <a:ea typeface="微软雅黑" panose="020B0503020204020204" pitchFamily="34" charset="-122"/>
              </a:rPr>
              <a:t>R </a:t>
            </a:r>
            <a:r>
              <a:rPr lang="zh-CN" altLang="en-US" b="1" dirty="0">
                <a:latin typeface="微软雅黑" panose="020B0503020204020204" pitchFamily="34" charset="-122"/>
                <a:ea typeface="微软雅黑" panose="020B0503020204020204" pitchFamily="34" charset="-122"/>
              </a:rPr>
              <a:t>语言基础</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大作业</a:t>
            </a:r>
          </a:p>
        </p:txBody>
      </p:sp>
      <p:sp>
        <p:nvSpPr>
          <p:cNvPr id="10" name="文本框 9">
            <a:extLst>
              <a:ext uri="{FF2B5EF4-FFF2-40B4-BE49-F238E27FC236}">
                <a16:creationId xmlns:a16="http://schemas.microsoft.com/office/drawing/2014/main" id="{19C6EBF1-2044-D210-D414-2A9B22DA55D1}"/>
              </a:ext>
            </a:extLst>
          </p:cNvPr>
          <p:cNvSpPr txBox="1"/>
          <p:nvPr/>
        </p:nvSpPr>
        <p:spPr>
          <a:xfrm>
            <a:off x="3860024" y="4000392"/>
            <a:ext cx="4471952"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组长：</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张鲡沣</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北京交通大学</a:t>
            </a:r>
          </a:p>
          <a:p>
            <a:r>
              <a:rPr lang="zh-CN" altLang="en-US" dirty="0">
                <a:latin typeface="微软雅黑" panose="020B0503020204020204" pitchFamily="34" charset="-122"/>
                <a:ea typeface="微软雅黑" panose="020B0503020204020204" pitchFamily="34" charset="-122"/>
              </a:rPr>
              <a:t>组员：</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刘陈子颖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中国地质大学</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文浩名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中国地质大学</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刘星雨</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北京体育大学</a:t>
            </a:r>
          </a:p>
        </p:txBody>
      </p:sp>
      <p:cxnSp>
        <p:nvCxnSpPr>
          <p:cNvPr id="12" name="直接连接符 11">
            <a:extLst>
              <a:ext uri="{FF2B5EF4-FFF2-40B4-BE49-F238E27FC236}">
                <a16:creationId xmlns:a16="http://schemas.microsoft.com/office/drawing/2014/main" id="{4F5CF1F8-0741-F318-31D6-E6AAC74C47F8}"/>
              </a:ext>
            </a:extLst>
          </p:cNvPr>
          <p:cNvCxnSpPr/>
          <p:nvPr/>
        </p:nvCxnSpPr>
        <p:spPr>
          <a:xfrm>
            <a:off x="1130300" y="2982942"/>
            <a:ext cx="972277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B669F9A7-D71F-2AF4-FB2C-554FF17211EE}"/>
              </a:ext>
            </a:extLst>
          </p:cNvPr>
          <p:cNvSpPr/>
          <p:nvPr/>
        </p:nvSpPr>
        <p:spPr>
          <a:xfrm>
            <a:off x="3136900" y="5777710"/>
            <a:ext cx="5918200" cy="48180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4" name="图形 13">
            <a:extLst>
              <a:ext uri="{FF2B5EF4-FFF2-40B4-BE49-F238E27FC236}">
                <a16:creationId xmlns:a16="http://schemas.microsoft.com/office/drawing/2014/main" id="{0AF3E29C-049F-C71B-E4B4-F5AA33BF95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6511" y="5874614"/>
            <a:ext cx="288000" cy="288000"/>
          </a:xfrm>
          <a:prstGeom prst="rect">
            <a:avLst/>
          </a:prstGeom>
        </p:spPr>
      </p:pic>
      <p:sp>
        <p:nvSpPr>
          <p:cNvPr id="15" name="文本框 14">
            <a:extLst>
              <a:ext uri="{FF2B5EF4-FFF2-40B4-BE49-F238E27FC236}">
                <a16:creationId xmlns:a16="http://schemas.microsoft.com/office/drawing/2014/main" id="{F529702A-13F4-7725-1DF4-06882D38B7A7}"/>
              </a:ext>
            </a:extLst>
          </p:cNvPr>
          <p:cNvSpPr txBox="1"/>
          <p:nvPr/>
        </p:nvSpPr>
        <p:spPr>
          <a:xfrm>
            <a:off x="3821436" y="5849337"/>
            <a:ext cx="204906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汇报人：张鲡沣</a:t>
            </a:r>
          </a:p>
        </p:txBody>
      </p:sp>
      <p:sp>
        <p:nvSpPr>
          <p:cNvPr id="16" name="iconfont-11845-5652464">
            <a:extLst>
              <a:ext uri="{FF2B5EF4-FFF2-40B4-BE49-F238E27FC236}">
                <a16:creationId xmlns:a16="http://schemas.microsoft.com/office/drawing/2014/main" id="{10ECBC7A-C3C7-2844-DC79-1946A0226E0E}"/>
              </a:ext>
            </a:extLst>
          </p:cNvPr>
          <p:cNvSpPr>
            <a:spLocks noChangeAspect="1"/>
          </p:cNvSpPr>
          <p:nvPr/>
        </p:nvSpPr>
        <p:spPr>
          <a:xfrm>
            <a:off x="6322959" y="5874614"/>
            <a:ext cx="288054" cy="288000"/>
          </a:xfrm>
          <a:custGeom>
            <a:avLst/>
            <a:gdLst>
              <a:gd name="T0" fmla="*/ 5599 w 11196"/>
              <a:gd name="T1" fmla="*/ 600 h 11195"/>
              <a:gd name="T2" fmla="*/ 7544 w 11196"/>
              <a:gd name="T3" fmla="*/ 992 h 11195"/>
              <a:gd name="T4" fmla="*/ 9133 w 11196"/>
              <a:gd name="T5" fmla="*/ 2064 h 11195"/>
              <a:gd name="T6" fmla="*/ 10204 w 11196"/>
              <a:gd name="T7" fmla="*/ 3652 h 11195"/>
              <a:gd name="T8" fmla="*/ 10596 w 11196"/>
              <a:gd name="T9" fmla="*/ 5597 h 11195"/>
              <a:gd name="T10" fmla="*/ 10204 w 11196"/>
              <a:gd name="T11" fmla="*/ 7542 h 11195"/>
              <a:gd name="T12" fmla="*/ 9132 w 11196"/>
              <a:gd name="T13" fmla="*/ 9131 h 11195"/>
              <a:gd name="T14" fmla="*/ 7544 w 11196"/>
              <a:gd name="T15" fmla="*/ 10202 h 11195"/>
              <a:gd name="T16" fmla="*/ 5599 w 11196"/>
              <a:gd name="T17" fmla="*/ 10595 h 11195"/>
              <a:gd name="T18" fmla="*/ 3654 w 11196"/>
              <a:gd name="T19" fmla="*/ 10202 h 11195"/>
              <a:gd name="T20" fmla="*/ 2065 w 11196"/>
              <a:gd name="T21" fmla="*/ 9131 h 11195"/>
              <a:gd name="T22" fmla="*/ 994 w 11196"/>
              <a:gd name="T23" fmla="*/ 7542 h 11195"/>
              <a:gd name="T24" fmla="*/ 600 w 11196"/>
              <a:gd name="T25" fmla="*/ 5597 h 11195"/>
              <a:gd name="T26" fmla="*/ 993 w 11196"/>
              <a:gd name="T27" fmla="*/ 3652 h 11195"/>
              <a:gd name="T28" fmla="*/ 2064 w 11196"/>
              <a:gd name="T29" fmla="*/ 2064 h 11195"/>
              <a:gd name="T30" fmla="*/ 3653 w 11196"/>
              <a:gd name="T31" fmla="*/ 992 h 11195"/>
              <a:gd name="T32" fmla="*/ 5599 w 11196"/>
              <a:gd name="T33" fmla="*/ 600 h 11195"/>
              <a:gd name="T34" fmla="*/ 5599 w 11196"/>
              <a:gd name="T35" fmla="*/ 0 h 11195"/>
              <a:gd name="T36" fmla="*/ 0 w 11196"/>
              <a:gd name="T37" fmla="*/ 5597 h 11195"/>
              <a:gd name="T38" fmla="*/ 5598 w 11196"/>
              <a:gd name="T39" fmla="*/ 11195 h 11195"/>
              <a:gd name="T40" fmla="*/ 11196 w 11196"/>
              <a:gd name="T41" fmla="*/ 5597 h 11195"/>
              <a:gd name="T42" fmla="*/ 5599 w 11196"/>
              <a:gd name="T43" fmla="*/ 0 h 11195"/>
              <a:gd name="T44" fmla="*/ 5311 w 11196"/>
              <a:gd name="T45" fmla="*/ 6159 h 11195"/>
              <a:gd name="T46" fmla="*/ 5011 w 11196"/>
              <a:gd name="T47" fmla="*/ 5859 h 11195"/>
              <a:gd name="T48" fmla="*/ 5011 w 11196"/>
              <a:gd name="T49" fmla="*/ 2289 h 11195"/>
              <a:gd name="T50" fmla="*/ 5311 w 11196"/>
              <a:gd name="T51" fmla="*/ 1989 h 11195"/>
              <a:gd name="T52" fmla="*/ 5611 w 11196"/>
              <a:gd name="T53" fmla="*/ 2289 h 11195"/>
              <a:gd name="T54" fmla="*/ 5611 w 11196"/>
              <a:gd name="T55" fmla="*/ 5859 h 11195"/>
              <a:gd name="T56" fmla="*/ 5311 w 11196"/>
              <a:gd name="T57" fmla="*/ 6159 h 11195"/>
              <a:gd name="T58" fmla="*/ 8504 w 11196"/>
              <a:gd name="T59" fmla="*/ 6190 h 11195"/>
              <a:gd name="T60" fmla="*/ 5329 w 11196"/>
              <a:gd name="T61" fmla="*/ 6190 h 11195"/>
              <a:gd name="T62" fmla="*/ 5029 w 11196"/>
              <a:gd name="T63" fmla="*/ 5890 h 11195"/>
              <a:gd name="T64" fmla="*/ 5329 w 11196"/>
              <a:gd name="T65" fmla="*/ 5590 h 11195"/>
              <a:gd name="T66" fmla="*/ 8504 w 11196"/>
              <a:gd name="T67" fmla="*/ 5590 h 11195"/>
              <a:gd name="T68" fmla="*/ 8804 w 11196"/>
              <a:gd name="T69" fmla="*/ 5890 h 11195"/>
              <a:gd name="T70" fmla="*/ 8504 w 11196"/>
              <a:gd name="T71" fmla="*/ 6190 h 1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96" h="11195">
                <a:moveTo>
                  <a:pt x="5599" y="600"/>
                </a:moveTo>
                <a:cubicBezTo>
                  <a:pt x="6274" y="600"/>
                  <a:pt x="6929" y="732"/>
                  <a:pt x="7544" y="992"/>
                </a:cubicBezTo>
                <a:cubicBezTo>
                  <a:pt x="8139" y="1244"/>
                  <a:pt x="8674" y="1605"/>
                  <a:pt x="9133" y="2064"/>
                </a:cubicBezTo>
                <a:cubicBezTo>
                  <a:pt x="9591" y="2522"/>
                  <a:pt x="9953" y="3057"/>
                  <a:pt x="10204" y="3652"/>
                </a:cubicBezTo>
                <a:cubicBezTo>
                  <a:pt x="10464" y="4269"/>
                  <a:pt x="10596" y="4922"/>
                  <a:pt x="10596" y="5597"/>
                </a:cubicBezTo>
                <a:cubicBezTo>
                  <a:pt x="10596" y="6272"/>
                  <a:pt x="10464" y="6926"/>
                  <a:pt x="10204" y="7542"/>
                </a:cubicBezTo>
                <a:cubicBezTo>
                  <a:pt x="9953" y="8137"/>
                  <a:pt x="9591" y="8672"/>
                  <a:pt x="9132" y="9131"/>
                </a:cubicBezTo>
                <a:cubicBezTo>
                  <a:pt x="8674" y="9590"/>
                  <a:pt x="8139" y="9951"/>
                  <a:pt x="7544" y="10202"/>
                </a:cubicBezTo>
                <a:cubicBezTo>
                  <a:pt x="6927" y="10462"/>
                  <a:pt x="6274" y="10595"/>
                  <a:pt x="5599" y="10595"/>
                </a:cubicBezTo>
                <a:cubicBezTo>
                  <a:pt x="4924" y="10595"/>
                  <a:pt x="4269" y="10462"/>
                  <a:pt x="3654" y="10202"/>
                </a:cubicBezTo>
                <a:cubicBezTo>
                  <a:pt x="3059" y="9951"/>
                  <a:pt x="2524" y="9590"/>
                  <a:pt x="2065" y="9131"/>
                </a:cubicBezTo>
                <a:cubicBezTo>
                  <a:pt x="1606" y="8672"/>
                  <a:pt x="1245" y="8137"/>
                  <a:pt x="994" y="7542"/>
                </a:cubicBezTo>
                <a:cubicBezTo>
                  <a:pt x="733" y="6926"/>
                  <a:pt x="600" y="6272"/>
                  <a:pt x="600" y="5597"/>
                </a:cubicBezTo>
                <a:cubicBezTo>
                  <a:pt x="600" y="4922"/>
                  <a:pt x="733" y="4267"/>
                  <a:pt x="993" y="3652"/>
                </a:cubicBezTo>
                <a:cubicBezTo>
                  <a:pt x="1244" y="3057"/>
                  <a:pt x="1605" y="2522"/>
                  <a:pt x="2064" y="2064"/>
                </a:cubicBezTo>
                <a:cubicBezTo>
                  <a:pt x="2523" y="1605"/>
                  <a:pt x="3058" y="1244"/>
                  <a:pt x="3653" y="992"/>
                </a:cubicBezTo>
                <a:cubicBezTo>
                  <a:pt x="4269" y="731"/>
                  <a:pt x="4924" y="600"/>
                  <a:pt x="5599" y="600"/>
                </a:cubicBezTo>
                <a:moveTo>
                  <a:pt x="5599" y="0"/>
                </a:moveTo>
                <a:cubicBezTo>
                  <a:pt x="2506" y="0"/>
                  <a:pt x="0" y="2506"/>
                  <a:pt x="0" y="5597"/>
                </a:cubicBezTo>
                <a:cubicBezTo>
                  <a:pt x="0" y="8689"/>
                  <a:pt x="2506" y="11195"/>
                  <a:pt x="5598" y="11195"/>
                </a:cubicBezTo>
                <a:cubicBezTo>
                  <a:pt x="8689" y="11195"/>
                  <a:pt x="11196" y="8689"/>
                  <a:pt x="11196" y="5597"/>
                </a:cubicBezTo>
                <a:cubicBezTo>
                  <a:pt x="11196" y="2506"/>
                  <a:pt x="8690" y="0"/>
                  <a:pt x="5599" y="0"/>
                </a:cubicBezTo>
                <a:close/>
                <a:moveTo>
                  <a:pt x="5311" y="6159"/>
                </a:moveTo>
                <a:cubicBezTo>
                  <a:pt x="5145" y="6159"/>
                  <a:pt x="5011" y="6025"/>
                  <a:pt x="5011" y="5859"/>
                </a:cubicBezTo>
                <a:lnTo>
                  <a:pt x="5011" y="2289"/>
                </a:lnTo>
                <a:cubicBezTo>
                  <a:pt x="5011" y="2122"/>
                  <a:pt x="5145" y="1989"/>
                  <a:pt x="5311" y="1989"/>
                </a:cubicBezTo>
                <a:cubicBezTo>
                  <a:pt x="5478" y="1989"/>
                  <a:pt x="5611" y="2122"/>
                  <a:pt x="5611" y="2289"/>
                </a:cubicBezTo>
                <a:lnTo>
                  <a:pt x="5611" y="5859"/>
                </a:lnTo>
                <a:cubicBezTo>
                  <a:pt x="5611" y="6025"/>
                  <a:pt x="5476" y="6159"/>
                  <a:pt x="5311" y="6159"/>
                </a:cubicBezTo>
                <a:close/>
                <a:moveTo>
                  <a:pt x="8504" y="6190"/>
                </a:moveTo>
                <a:lnTo>
                  <a:pt x="5329" y="6190"/>
                </a:lnTo>
                <a:cubicBezTo>
                  <a:pt x="5162" y="6190"/>
                  <a:pt x="5029" y="6056"/>
                  <a:pt x="5029" y="5890"/>
                </a:cubicBezTo>
                <a:cubicBezTo>
                  <a:pt x="5029" y="5724"/>
                  <a:pt x="5162" y="5590"/>
                  <a:pt x="5329" y="5590"/>
                </a:cubicBezTo>
                <a:lnTo>
                  <a:pt x="8504" y="5590"/>
                </a:lnTo>
                <a:cubicBezTo>
                  <a:pt x="8670" y="5590"/>
                  <a:pt x="8804" y="5724"/>
                  <a:pt x="8804" y="5890"/>
                </a:cubicBezTo>
                <a:cubicBezTo>
                  <a:pt x="8804" y="6056"/>
                  <a:pt x="8670" y="6190"/>
                  <a:pt x="8504" y="6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FF58A253-FD27-F4C1-3B52-46EC521E2E69}"/>
              </a:ext>
            </a:extLst>
          </p:cNvPr>
          <p:cNvSpPr txBox="1"/>
          <p:nvPr/>
        </p:nvSpPr>
        <p:spPr>
          <a:xfrm>
            <a:off x="6631691" y="5849337"/>
            <a:ext cx="2483951"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汇报时间：</a:t>
            </a:r>
            <a:r>
              <a:rPr lang="en-US" altLang="zh-CN" sz="1600" dirty="0">
                <a:solidFill>
                  <a:schemeClr val="bg1"/>
                </a:solidFill>
                <a:latin typeface="微软雅黑" panose="020B0503020204020204" pitchFamily="34" charset="-122"/>
                <a:ea typeface="微软雅黑" panose="020B0503020204020204" pitchFamily="34" charset="-122"/>
              </a:rPr>
              <a:t>2025/06/22</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38CCA57C-04A9-685F-BECF-097E85DE031C}"/>
              </a:ext>
            </a:extLst>
          </p:cNvPr>
          <p:cNvCxnSpPr>
            <a:cxnSpLocks/>
          </p:cNvCxnSpPr>
          <p:nvPr/>
        </p:nvCxnSpPr>
        <p:spPr>
          <a:xfrm>
            <a:off x="6003538" y="5849337"/>
            <a:ext cx="0" cy="3385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10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ACBEC-E365-7E5A-E5B6-5D018815D180}"/>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3B7E96CC-0A76-AB3A-DAF2-D29F8CF2AD5A}"/>
              </a:ext>
            </a:extLst>
          </p:cNvPr>
          <p:cNvCxnSpPr>
            <a:cxnSpLocks/>
            <a:stCxn id="23" idx="3"/>
          </p:cNvCxnSpPr>
          <p:nvPr/>
        </p:nvCxnSpPr>
        <p:spPr>
          <a:xfrm flipV="1">
            <a:off x="2733814" y="623737"/>
            <a:ext cx="8130012"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6CC87F0-25C7-6B7B-776F-E3E4E02BF5C2}"/>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2.2</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D967F8E9-B3F0-2935-03AB-11BE7768A925}"/>
              </a:ext>
            </a:extLst>
          </p:cNvPr>
          <p:cNvSpPr txBox="1"/>
          <p:nvPr/>
        </p:nvSpPr>
        <p:spPr>
          <a:xfrm>
            <a:off x="1010265" y="410905"/>
            <a:ext cx="1723549" cy="461665"/>
          </a:xfrm>
          <a:prstGeom prst="rect">
            <a:avLst/>
          </a:prstGeom>
          <a:noFill/>
        </p:spPr>
        <p:txBody>
          <a:bodyPr wrap="none" rtlCol="0">
            <a:spAutoFit/>
          </a:bodyPr>
          <a:lstStyle/>
          <a:p>
            <a:r>
              <a:rPr lang="zh-CN" altLang="en-US" sz="2400" b="1" dirty="0">
                <a:latin typeface="+mj-ea"/>
                <a:ea typeface="+mj-ea"/>
              </a:rPr>
              <a:t>数据预处理</a:t>
            </a:r>
          </a:p>
        </p:txBody>
      </p:sp>
      <p:sp>
        <p:nvSpPr>
          <p:cNvPr id="75" name="灯片编号占位符 74">
            <a:extLst>
              <a:ext uri="{FF2B5EF4-FFF2-40B4-BE49-F238E27FC236}">
                <a16:creationId xmlns:a16="http://schemas.microsoft.com/office/drawing/2014/main" id="{A44EE800-FD2D-D272-13FE-D3413AF5A989}"/>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10</a:t>
            </a:fld>
            <a:endParaRPr lang="zh-CN" altLang="en-US"/>
          </a:p>
        </p:txBody>
      </p:sp>
      <p:sp>
        <p:nvSpPr>
          <p:cNvPr id="18" name="文本框 17">
            <a:extLst>
              <a:ext uri="{FF2B5EF4-FFF2-40B4-BE49-F238E27FC236}">
                <a16:creationId xmlns:a16="http://schemas.microsoft.com/office/drawing/2014/main" id="{0C2CBAE6-A6B7-B90E-7841-25585C591CA9}"/>
              </a:ext>
            </a:extLst>
          </p:cNvPr>
          <p:cNvSpPr txBox="1"/>
          <p:nvPr/>
        </p:nvSpPr>
        <p:spPr>
          <a:xfrm>
            <a:off x="8280468" y="6466449"/>
            <a:ext cx="1555234"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2.3 </a:t>
            </a:r>
            <a:r>
              <a:rPr lang="zh-CN" altLang="en-US" sz="1100" dirty="0">
                <a:latin typeface="微软雅黑" panose="020B0503020204020204" pitchFamily="34" charset="-122"/>
                <a:ea typeface="微软雅黑" panose="020B0503020204020204" pitchFamily="34" charset="-122"/>
              </a:rPr>
              <a:t>数据预处理流程</a:t>
            </a:r>
          </a:p>
        </p:txBody>
      </p:sp>
      <p:pic>
        <p:nvPicPr>
          <p:cNvPr id="20" name="图片 19">
            <a:extLst>
              <a:ext uri="{FF2B5EF4-FFF2-40B4-BE49-F238E27FC236}">
                <a16:creationId xmlns:a16="http://schemas.microsoft.com/office/drawing/2014/main" id="{80A36547-344B-8481-52B2-0E167143BAC4}"/>
              </a:ext>
            </a:extLst>
          </p:cNvPr>
          <p:cNvPicPr>
            <a:picLocks noChangeAspect="1"/>
          </p:cNvPicPr>
          <p:nvPr/>
        </p:nvPicPr>
        <p:blipFill>
          <a:blip r:embed="rId3"/>
          <a:stretch>
            <a:fillRect/>
          </a:stretch>
        </p:blipFill>
        <p:spPr>
          <a:xfrm>
            <a:off x="6893681" y="808274"/>
            <a:ext cx="4233851" cy="5642511"/>
          </a:xfrm>
          <a:prstGeom prst="rect">
            <a:avLst/>
          </a:prstGeom>
        </p:spPr>
      </p:pic>
      <p:sp>
        <p:nvSpPr>
          <p:cNvPr id="29" name="文本框 28">
            <a:extLst>
              <a:ext uri="{FF2B5EF4-FFF2-40B4-BE49-F238E27FC236}">
                <a16:creationId xmlns:a16="http://schemas.microsoft.com/office/drawing/2014/main" id="{13955397-DF7E-B27E-D943-7DC9E5425D80}"/>
              </a:ext>
            </a:extLst>
          </p:cNvPr>
          <p:cNvSpPr txBox="1"/>
          <p:nvPr/>
        </p:nvSpPr>
        <p:spPr>
          <a:xfrm>
            <a:off x="135467" y="1039106"/>
            <a:ext cx="6758215" cy="5940088"/>
          </a:xfrm>
          <a:prstGeom prst="rect">
            <a:avLst/>
          </a:prstGeom>
          <a:noFill/>
        </p:spPr>
        <p:txBody>
          <a:bodyPr wrap="square">
            <a:spAutoFit/>
          </a:bodyPr>
          <a:lstStyle/>
          <a:p>
            <a:pPr>
              <a:buNone/>
            </a:pP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筛选肿瘤样本 </a:t>
            </a: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(sample code 01-09)</a:t>
            </a:r>
            <a:endPar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phenotype_data_raw</a:t>
            </a:r>
            <a:r>
              <a:rPr lang="en-US" altLang="zh-CN" sz="12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sample_code_char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substr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phenotype_data_raw</a:t>
            </a:r>
            <a:r>
              <a:rPr lang="en-US" altLang="zh-CN" sz="12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sampleID</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14</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15</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phenotype_tumor_samples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phenotype_data_raw</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filter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as.integer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sample_code_char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&amp;</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as.integer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sample_code_char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9</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提取并清洗亚型标签</a:t>
            </a:r>
            <a:endParaRPr lang="zh-CN" altLang="en-US"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phenotype_selected_subtypes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phenotype_tumor_samples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select(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sampleID</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sym</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subtype_column_name</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filter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is.na</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&amp;</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label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&amp;</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label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"null"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移除样本数过少的稀有亚型 </a:t>
            </a: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例如，少于</a:t>
            </a: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7</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subtype_counts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table</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phenotype_selected_subtypes</a:t>
            </a:r>
            <a:r>
              <a:rPr lang="en-US" altLang="zh-CN" sz="12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rare_subtypes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names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subtype_counts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subtype_counts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7</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phenotype_selected_subtypes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phenotype_selected_subtypes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filter</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%in%</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rare_subtypes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移除低方差特征</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merged_data_subtypes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select(</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sampleID</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numeric_feature_columns_data</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setdiff</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names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apply</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numeric_feature_columns_data</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var, </a:t>
            </a:r>
            <a:r>
              <a:rPr lang="en-US" altLang="zh-CN" sz="12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na.rm</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constant_features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names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is.na</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select(</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all_of</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constant_features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基于高方差进行激进的特征预过滤</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TARGET_NUM_FEATURES_PREFILTER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150</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目标保留的特征数量</a:t>
            </a:r>
            <a:endParaRPr lang="zh-CN" altLang="en-US"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feature_data_only</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setdiff</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names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feature_variances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apply</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feature_data_only</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var, </a:t>
            </a:r>
            <a:r>
              <a:rPr lang="en-US" altLang="zh-CN" sz="12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na.rm</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top_variance_features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names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sort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feature_variances</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decreasing</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2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TARGET_NUM_FEATURES_PREFILTER])</a:t>
            </a:r>
          </a:p>
        </p:txBody>
      </p:sp>
    </p:spTree>
    <p:extLst>
      <p:ext uri="{BB962C8B-B14F-4D97-AF65-F5344CB8AC3E}">
        <p14:creationId xmlns:p14="http://schemas.microsoft.com/office/powerpoint/2010/main" val="39632408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730A-44FE-163A-E0BD-780BFD0943F8}"/>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5806AF4D-E761-7F19-FB33-27CC20B50533}"/>
              </a:ext>
            </a:extLst>
          </p:cNvPr>
          <p:cNvCxnSpPr>
            <a:cxnSpLocks/>
            <a:stCxn id="23" idx="3"/>
          </p:cNvCxnSpPr>
          <p:nvPr/>
        </p:nvCxnSpPr>
        <p:spPr>
          <a:xfrm flipV="1">
            <a:off x="2733814" y="623737"/>
            <a:ext cx="8130012"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5EDA90C-D392-20A0-11F1-BD5FA587DE38}"/>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2.2</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B2DCBF51-9C16-A98F-9B8D-0D4A20C81CF4}"/>
              </a:ext>
            </a:extLst>
          </p:cNvPr>
          <p:cNvSpPr txBox="1"/>
          <p:nvPr/>
        </p:nvSpPr>
        <p:spPr>
          <a:xfrm>
            <a:off x="1010265" y="410905"/>
            <a:ext cx="1723549" cy="461665"/>
          </a:xfrm>
          <a:prstGeom prst="rect">
            <a:avLst/>
          </a:prstGeom>
          <a:noFill/>
        </p:spPr>
        <p:txBody>
          <a:bodyPr wrap="none" rtlCol="0">
            <a:spAutoFit/>
          </a:bodyPr>
          <a:lstStyle/>
          <a:p>
            <a:r>
              <a:rPr lang="zh-CN" altLang="en-US" sz="2400" b="1" dirty="0">
                <a:latin typeface="+mj-ea"/>
                <a:ea typeface="+mj-ea"/>
              </a:rPr>
              <a:t>数据预处理</a:t>
            </a:r>
          </a:p>
        </p:txBody>
      </p:sp>
      <p:sp>
        <p:nvSpPr>
          <p:cNvPr id="75" name="灯片编号占位符 74">
            <a:extLst>
              <a:ext uri="{FF2B5EF4-FFF2-40B4-BE49-F238E27FC236}">
                <a16:creationId xmlns:a16="http://schemas.microsoft.com/office/drawing/2014/main" id="{3B826C3E-0FA5-9EB4-FAC8-C649E567CB5B}"/>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11</a:t>
            </a:fld>
            <a:endParaRPr lang="zh-CN" altLang="en-US"/>
          </a:p>
        </p:txBody>
      </p:sp>
      <p:sp>
        <p:nvSpPr>
          <p:cNvPr id="18" name="文本框 17">
            <a:extLst>
              <a:ext uri="{FF2B5EF4-FFF2-40B4-BE49-F238E27FC236}">
                <a16:creationId xmlns:a16="http://schemas.microsoft.com/office/drawing/2014/main" id="{D5AB7867-5FBE-9AC2-641E-A153058557E2}"/>
              </a:ext>
            </a:extLst>
          </p:cNvPr>
          <p:cNvSpPr txBox="1"/>
          <p:nvPr/>
        </p:nvSpPr>
        <p:spPr>
          <a:xfrm>
            <a:off x="8280468" y="6466449"/>
            <a:ext cx="1555234"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2.3 </a:t>
            </a:r>
            <a:r>
              <a:rPr lang="zh-CN" altLang="en-US" sz="1100" dirty="0">
                <a:latin typeface="微软雅黑" panose="020B0503020204020204" pitchFamily="34" charset="-122"/>
                <a:ea typeface="微软雅黑" panose="020B0503020204020204" pitchFamily="34" charset="-122"/>
              </a:rPr>
              <a:t>数据预处理流程</a:t>
            </a:r>
          </a:p>
        </p:txBody>
      </p:sp>
      <p:pic>
        <p:nvPicPr>
          <p:cNvPr id="20" name="图片 19">
            <a:extLst>
              <a:ext uri="{FF2B5EF4-FFF2-40B4-BE49-F238E27FC236}">
                <a16:creationId xmlns:a16="http://schemas.microsoft.com/office/drawing/2014/main" id="{97563AE9-4B3B-018A-FFA2-C84A45B9B652}"/>
              </a:ext>
            </a:extLst>
          </p:cNvPr>
          <p:cNvPicPr>
            <a:picLocks noChangeAspect="1"/>
          </p:cNvPicPr>
          <p:nvPr/>
        </p:nvPicPr>
        <p:blipFill>
          <a:blip r:embed="rId3"/>
          <a:stretch>
            <a:fillRect/>
          </a:stretch>
        </p:blipFill>
        <p:spPr>
          <a:xfrm>
            <a:off x="6893681" y="808274"/>
            <a:ext cx="4233851" cy="5642511"/>
          </a:xfrm>
          <a:prstGeom prst="rect">
            <a:avLst/>
          </a:prstGeom>
        </p:spPr>
      </p:pic>
      <p:sp>
        <p:nvSpPr>
          <p:cNvPr id="29" name="文本框 28">
            <a:extLst>
              <a:ext uri="{FF2B5EF4-FFF2-40B4-BE49-F238E27FC236}">
                <a16:creationId xmlns:a16="http://schemas.microsoft.com/office/drawing/2014/main" id="{9AFCC31E-C333-03E6-8E85-28A4068CE8C0}"/>
              </a:ext>
            </a:extLst>
          </p:cNvPr>
          <p:cNvSpPr txBox="1"/>
          <p:nvPr/>
        </p:nvSpPr>
        <p:spPr>
          <a:xfrm>
            <a:off x="135467" y="945972"/>
            <a:ext cx="6671733" cy="6124754"/>
          </a:xfrm>
          <a:prstGeom prst="rect">
            <a:avLst/>
          </a:prstGeom>
          <a:noFill/>
        </p:spPr>
        <p:txBody>
          <a:bodyPr wrap="square">
            <a:spAutoFit/>
          </a:bodyPr>
          <a:lstStyle/>
          <a:p>
            <a:pPr>
              <a:buNone/>
            </a:pP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规范化特征列名</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features_to_clean</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setdiff</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colnames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cleaned_feature_names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make.names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features_to_clean</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unique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colnames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final_data_for_ml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cleaned_feature_names</a:t>
            </a:r>
            <a:endPar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4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设置随机种子</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set.seed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42</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使用分层抽样进行数据划分 </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训练</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20%</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验证</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20%</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测试</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划分出</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的测试集</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test_indices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createDataPartition</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a:t>
            </a:r>
            <a:r>
              <a:rPr lang="en-US" altLang="zh-CN" sz="14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p</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0.20</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FALSE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test_set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test_indices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train_validation_set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final_data</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test_indices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从剩余的</a:t>
            </a:r>
            <a:r>
              <a:rPr lang="en-US" altLang="zh-CN"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80%</a:t>
            </a:r>
            <a:r>
              <a:rPr lang="zh-CN" altLang="en-US" sz="1400" b="1"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数据中划分出验证集</a:t>
            </a:r>
            <a:endParaRPr lang="zh-CN" altLang="en-US" sz="1400" b="1"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validation_indices_in_tv</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createDataPartition</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train_validation_set</a:t>
            </a:r>
            <a:r>
              <a:rPr lang="en-US" altLang="zh-CN" sz="14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p</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0.25</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FALSE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validation_set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train_validation_set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validation_indices_in_tv</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train_validation_set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validation_indices_in_tv</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data_splits</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a:solidFill>
                  <a:srgbClr val="AF00DB"/>
                </a:solidFill>
                <a:effectLst/>
                <a:latin typeface="Times New Roman" panose="02020603050405020304" pitchFamily="18" charset="0"/>
                <a:ea typeface="宋体" panose="02010600030101010101" pitchFamily="2" charset="-122"/>
                <a:cs typeface="Times New Roman" panose="02020603050405020304" pitchFamily="18" charset="0"/>
              </a:rPr>
              <a:t>if</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dir.exists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dir.create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saveRDS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file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file.path</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train_set_subtypes.rds</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saveRDS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validation_set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file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file.path</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validation_set_subtypes.rds</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saveRDS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test_set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file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file.path</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output_dir_splits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test_set_subtypes.rds</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4095958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D0B9F-D425-16F3-B8A2-BB6DFA8B0A18}"/>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019F926D-BF53-8A02-EBC0-448CD24A3642}"/>
              </a:ext>
            </a:extLst>
          </p:cNvPr>
          <p:cNvCxnSpPr>
            <a:cxnSpLocks/>
            <a:stCxn id="23" idx="3"/>
          </p:cNvCxnSpPr>
          <p:nvPr/>
        </p:nvCxnSpPr>
        <p:spPr>
          <a:xfrm flipV="1">
            <a:off x="6348586" y="623737"/>
            <a:ext cx="4515240"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B745392-D78C-3DA4-D04D-D9A2B9D95AA9}"/>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74118233-D002-F7E9-86E3-3D079A3B58C3}"/>
              </a:ext>
            </a:extLst>
          </p:cNvPr>
          <p:cNvSpPr txBox="1"/>
          <p:nvPr/>
        </p:nvSpPr>
        <p:spPr>
          <a:xfrm>
            <a:off x="1010265" y="410905"/>
            <a:ext cx="5338321" cy="461665"/>
          </a:xfrm>
          <a:prstGeom prst="rect">
            <a:avLst/>
          </a:prstGeom>
          <a:noFill/>
        </p:spPr>
        <p:txBody>
          <a:bodyPr wrap="none" rtlCol="0">
            <a:spAutoFit/>
          </a:bodyPr>
          <a:lstStyle/>
          <a:p>
            <a:r>
              <a:rPr lang="zh-CN" altLang="en-US" sz="2400" b="1" dirty="0">
                <a:latin typeface="+mj-ea"/>
                <a:ea typeface="+mj-ea"/>
              </a:rPr>
              <a:t>机器学习模型概述</a:t>
            </a:r>
            <a:r>
              <a:rPr lang="en-US" altLang="zh-CN" sz="2400" b="1" dirty="0">
                <a:latin typeface="+mj-ea"/>
                <a:ea typeface="+mj-ea"/>
              </a:rPr>
              <a:t>——</a:t>
            </a:r>
            <a:r>
              <a:rPr lang="en-US" altLang="zh-CN" sz="2400" b="1" dirty="0" err="1">
                <a:latin typeface="+mj-ea"/>
                <a:ea typeface="+mj-ea"/>
              </a:rPr>
              <a:t>LightGBM</a:t>
            </a:r>
            <a:r>
              <a:rPr lang="en-US" altLang="zh-CN" sz="2400" b="1" baseline="30000" dirty="0">
                <a:latin typeface="+mj-ea"/>
                <a:ea typeface="+mj-ea"/>
              </a:rPr>
              <a:t>[10] </a:t>
            </a:r>
            <a:endParaRPr lang="zh-CN" altLang="en-US" sz="2400" b="1" baseline="30000" dirty="0">
              <a:latin typeface="+mj-ea"/>
              <a:ea typeface="+mj-ea"/>
            </a:endParaRPr>
          </a:p>
        </p:txBody>
      </p:sp>
      <p:sp>
        <p:nvSpPr>
          <p:cNvPr id="11" name="文本框 10">
            <a:extLst>
              <a:ext uri="{FF2B5EF4-FFF2-40B4-BE49-F238E27FC236}">
                <a16:creationId xmlns:a16="http://schemas.microsoft.com/office/drawing/2014/main" id="{724FD56B-BFF4-7AE6-11C6-F3A4BA80EE67}"/>
              </a:ext>
            </a:extLst>
          </p:cNvPr>
          <p:cNvSpPr txBox="1"/>
          <p:nvPr/>
        </p:nvSpPr>
        <p:spPr>
          <a:xfrm>
            <a:off x="6435394" y="1129786"/>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算法原理</a:t>
            </a:r>
          </a:p>
        </p:txBody>
      </p:sp>
      <p:cxnSp>
        <p:nvCxnSpPr>
          <p:cNvPr id="12" name="直接连接符 11">
            <a:extLst>
              <a:ext uri="{FF2B5EF4-FFF2-40B4-BE49-F238E27FC236}">
                <a16:creationId xmlns:a16="http://schemas.microsoft.com/office/drawing/2014/main" id="{64AF3E22-5D5B-2109-B2C9-816B6CC01209}"/>
              </a:ext>
            </a:extLst>
          </p:cNvPr>
          <p:cNvCxnSpPr>
            <a:cxnSpLocks/>
          </p:cNvCxnSpPr>
          <p:nvPr/>
        </p:nvCxnSpPr>
        <p:spPr>
          <a:xfrm>
            <a:off x="6435394" y="1561511"/>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FC0FBE80-E43A-3EE2-FAE3-25FD89F3CE34}"/>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12</a:t>
            </a:fld>
            <a:endParaRPr lang="zh-CN" altLang="en-US"/>
          </a:p>
        </p:txBody>
      </p:sp>
      <p:sp>
        <p:nvSpPr>
          <p:cNvPr id="6" name="文本框 5">
            <a:extLst>
              <a:ext uri="{FF2B5EF4-FFF2-40B4-BE49-F238E27FC236}">
                <a16:creationId xmlns:a16="http://schemas.microsoft.com/office/drawing/2014/main" id="{03020A78-11B5-9677-86EA-7789149AEA68}"/>
              </a:ext>
            </a:extLst>
          </p:cNvPr>
          <p:cNvSpPr txBox="1"/>
          <p:nvPr/>
        </p:nvSpPr>
        <p:spPr>
          <a:xfrm>
            <a:off x="2581390" y="5624671"/>
            <a:ext cx="1236236"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2.4 </a:t>
            </a:r>
            <a:r>
              <a:rPr lang="en-US" altLang="zh-CN" sz="1100" dirty="0" err="1">
                <a:latin typeface="微软雅黑" panose="020B0503020204020204" pitchFamily="34" charset="-122"/>
                <a:ea typeface="微软雅黑" panose="020B0503020204020204" pitchFamily="34" charset="-122"/>
              </a:rPr>
              <a:t>LightGBM</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E329151-BFED-82D2-BC46-0C2402546C7F}"/>
              </a:ext>
            </a:extLst>
          </p:cNvPr>
          <p:cNvSpPr txBox="1"/>
          <p:nvPr/>
        </p:nvSpPr>
        <p:spPr>
          <a:xfrm>
            <a:off x="0" y="6459870"/>
            <a:ext cx="12192000"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[10] Ke, G., Meng, Q., Finley, T., Wang, T., Chen, W., Ma, W., Ye, Q., &amp; Liu, T.-Y. (2017).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LightGBM</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Highly Efficient Gradient Boosting Decision Tree. In Advances in Neural Information Processing Systems 30.</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[11] Akbulut S, Cicek IB, Colak C. Classification of Breast Cancer on the Strength of Potential Risk Factors with Boosting Models: A Public Health Informatics Application. Med Bull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Haseki</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2022 Jun;60(3):196-203. </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2" name="组合 1">
            <a:extLst>
              <a:ext uri="{FF2B5EF4-FFF2-40B4-BE49-F238E27FC236}">
                <a16:creationId xmlns:a16="http://schemas.microsoft.com/office/drawing/2014/main" id="{1B9D59E3-02D8-B2DC-20C1-A7E152BB0474}"/>
              </a:ext>
            </a:extLst>
          </p:cNvPr>
          <p:cNvGrpSpPr/>
          <p:nvPr/>
        </p:nvGrpSpPr>
        <p:grpSpPr>
          <a:xfrm>
            <a:off x="567070" y="1503337"/>
            <a:ext cx="5419165" cy="3949590"/>
            <a:chOff x="1532467" y="1162943"/>
            <a:chExt cx="4347929" cy="3168853"/>
          </a:xfrm>
        </p:grpSpPr>
        <p:sp>
          <p:nvSpPr>
            <p:cNvPr id="68" name="矩形 67">
              <a:extLst>
                <a:ext uri="{FF2B5EF4-FFF2-40B4-BE49-F238E27FC236}">
                  <a16:creationId xmlns:a16="http://schemas.microsoft.com/office/drawing/2014/main" id="{C2179873-8633-7FD6-EF11-ED37085FAA56}"/>
                </a:ext>
              </a:extLst>
            </p:cNvPr>
            <p:cNvSpPr/>
            <p:nvPr/>
          </p:nvSpPr>
          <p:spPr>
            <a:xfrm>
              <a:off x="1625600" y="1207002"/>
              <a:ext cx="4254796" cy="3124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194" name="Picture 2">
              <a:extLst>
                <a:ext uri="{FF2B5EF4-FFF2-40B4-BE49-F238E27FC236}">
                  <a16:creationId xmlns:a16="http://schemas.microsoft.com/office/drawing/2014/main" id="{5C28EE6C-3715-D921-80FA-7098040D4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467" y="1162943"/>
              <a:ext cx="4224140" cy="3048828"/>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grpSp>
      <p:sp>
        <p:nvSpPr>
          <p:cNvPr id="3" name="文本框 2">
            <a:extLst>
              <a:ext uri="{FF2B5EF4-FFF2-40B4-BE49-F238E27FC236}">
                <a16:creationId xmlns:a16="http://schemas.microsoft.com/office/drawing/2014/main" id="{2807B8C9-5C79-0CC6-2A99-3662906FE835}"/>
              </a:ext>
            </a:extLst>
          </p:cNvPr>
          <p:cNvSpPr txBox="1"/>
          <p:nvPr/>
        </p:nvSpPr>
        <p:spPr>
          <a:xfrm>
            <a:off x="6320995" y="1644640"/>
            <a:ext cx="5544940" cy="1857753"/>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基于梯度提升决策树 </a:t>
            </a: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，但采用“叶子优先”增长策略，并结合梯度单侧采样（</a:t>
            </a:r>
            <a:r>
              <a:rPr lang="en-US" altLang="zh-CN" dirty="0">
                <a:latin typeface="微软雅黑" panose="020B0503020204020204" pitchFamily="34" charset="-122"/>
                <a:ea typeface="微软雅黑" panose="020B0503020204020204" pitchFamily="34" charset="-122"/>
              </a:rPr>
              <a:t>Gradient-Based One‑Side Sampling, GOSS</a:t>
            </a:r>
            <a:r>
              <a:rPr lang="zh-CN" altLang="en-US" dirty="0">
                <a:latin typeface="微软雅黑" panose="020B0503020204020204" pitchFamily="34" charset="-122"/>
                <a:ea typeface="微软雅黑" panose="020B0503020204020204" pitchFamily="34" charset="-122"/>
              </a:rPr>
              <a:t>）与特征绑定（</a:t>
            </a:r>
            <a:r>
              <a:rPr lang="en-US" altLang="zh-CN" dirty="0">
                <a:latin typeface="微软雅黑" panose="020B0503020204020204" pitchFamily="34" charset="-122"/>
                <a:ea typeface="微软雅黑" panose="020B0503020204020204" pitchFamily="34" charset="-122"/>
              </a:rPr>
              <a:t>Exclusive Feature Bundling, EFB</a:t>
            </a:r>
            <a:r>
              <a:rPr lang="zh-CN" altLang="en-US" dirty="0">
                <a:latin typeface="微软雅黑" panose="020B0503020204020204" pitchFamily="34" charset="-122"/>
                <a:ea typeface="微软雅黑" panose="020B0503020204020204" pitchFamily="34" charset="-122"/>
              </a:rPr>
              <a:t>），以提高训练效率和内存利用率。</a:t>
            </a:r>
          </a:p>
        </p:txBody>
      </p:sp>
      <p:sp>
        <p:nvSpPr>
          <p:cNvPr id="19" name="文本框 18">
            <a:extLst>
              <a:ext uri="{FF2B5EF4-FFF2-40B4-BE49-F238E27FC236}">
                <a16:creationId xmlns:a16="http://schemas.microsoft.com/office/drawing/2014/main" id="{B3C8A6C7-4A01-FFDA-951C-15935FC0D14B}"/>
              </a:ext>
            </a:extLst>
          </p:cNvPr>
          <p:cNvSpPr txBox="1"/>
          <p:nvPr/>
        </p:nvSpPr>
        <p:spPr>
          <a:xfrm>
            <a:off x="6435394" y="3752976"/>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算法应用</a:t>
            </a:r>
          </a:p>
        </p:txBody>
      </p:sp>
      <p:cxnSp>
        <p:nvCxnSpPr>
          <p:cNvPr id="20" name="直接连接符 19">
            <a:extLst>
              <a:ext uri="{FF2B5EF4-FFF2-40B4-BE49-F238E27FC236}">
                <a16:creationId xmlns:a16="http://schemas.microsoft.com/office/drawing/2014/main" id="{D7E6AB33-EC5B-14B9-1D65-FE55582931F9}"/>
              </a:ext>
            </a:extLst>
          </p:cNvPr>
          <p:cNvCxnSpPr>
            <a:cxnSpLocks/>
          </p:cNvCxnSpPr>
          <p:nvPr/>
        </p:nvCxnSpPr>
        <p:spPr>
          <a:xfrm>
            <a:off x="6435394" y="4184701"/>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AD960D2-6FDC-E88F-2AFC-5DE1462070BF}"/>
              </a:ext>
            </a:extLst>
          </p:cNvPr>
          <p:cNvSpPr txBox="1"/>
          <p:nvPr/>
        </p:nvSpPr>
        <p:spPr>
          <a:xfrm>
            <a:off x="6320995" y="4267830"/>
            <a:ext cx="5544940" cy="1497654"/>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用于乳腺癌诊断中，在</a:t>
            </a:r>
            <a:r>
              <a:rPr lang="en-US" altLang="zh-CN" dirty="0">
                <a:latin typeface="微软雅黑" panose="020B0503020204020204" pitchFamily="34" charset="-122"/>
                <a:ea typeface="微软雅黑" panose="020B0503020204020204" pitchFamily="34" charset="-122"/>
              </a:rPr>
              <a:t>Wisconsin</a:t>
            </a:r>
            <a:r>
              <a:rPr lang="zh-CN" altLang="en-US" dirty="0">
                <a:latin typeface="微软雅黑" panose="020B0503020204020204" pitchFamily="34" charset="-122"/>
                <a:ea typeface="微软雅黑" panose="020B0503020204020204" pitchFamily="34" charset="-122"/>
              </a:rPr>
              <a:t>数据集上取得优于</a:t>
            </a:r>
            <a:r>
              <a:rPr lang="en-US" altLang="zh-CN" dirty="0">
                <a:latin typeface="微软雅黑" panose="020B0503020204020204" pitchFamily="34" charset="-122"/>
                <a:ea typeface="微软雅黑" panose="020B0503020204020204" pitchFamily="34" charset="-122"/>
              </a:rPr>
              <a:t>GBM</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XGBoost</a:t>
            </a:r>
            <a:r>
              <a:rPr lang="zh-CN" altLang="en-US" dirty="0">
                <a:latin typeface="微软雅黑" panose="020B0503020204020204" pitchFamily="34" charset="-122"/>
                <a:ea typeface="微软雅黑" panose="020B0503020204020204" pitchFamily="34" charset="-122"/>
              </a:rPr>
              <a:t>的表现。</a:t>
            </a: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模型的准确率、召回率、</a:t>
            </a:r>
            <a:r>
              <a:rPr lang="en-US" altLang="zh-CN" dirty="0">
                <a:latin typeface="微软雅黑" panose="020B0503020204020204" pitchFamily="34" charset="-122"/>
                <a:ea typeface="微软雅黑" panose="020B0503020204020204" pitchFamily="34" charset="-122"/>
              </a:rPr>
              <a:t>AUC </a:t>
            </a:r>
            <a:r>
              <a:rPr lang="zh-CN" altLang="en-US" dirty="0">
                <a:latin typeface="微软雅黑" panose="020B0503020204020204" pitchFamily="34" charset="-122"/>
                <a:ea typeface="微软雅黑" panose="020B0503020204020204" pitchFamily="34" charset="-122"/>
              </a:rPr>
              <a:t>和精确率为</a:t>
            </a:r>
            <a:r>
              <a:rPr lang="en-US" altLang="zh-CN" dirty="0">
                <a:latin typeface="微软雅黑" panose="020B0503020204020204" pitchFamily="34" charset="-122"/>
                <a:ea typeface="微软雅黑" panose="020B0503020204020204" pitchFamily="34" charset="-122"/>
              </a:rPr>
              <a:t>95.3%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94.8%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0.987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95.5%</a:t>
            </a:r>
            <a:r>
              <a:rPr lang="zh-CN" altLang="en-US" dirty="0">
                <a:latin typeface="微软雅黑" panose="020B0503020204020204" pitchFamily="34" charset="-122"/>
                <a:ea typeface="微软雅黑" panose="020B0503020204020204" pitchFamily="34" charset="-122"/>
              </a:rPr>
              <a:t>。</a:t>
            </a:r>
            <a:r>
              <a:rPr lang="en-US" altLang="zh-CN" baseline="30000" dirty="0">
                <a:latin typeface="微软雅黑" panose="020B0503020204020204" pitchFamily="34" charset="-122"/>
                <a:ea typeface="微软雅黑" panose="020B0503020204020204" pitchFamily="34" charset="-122"/>
              </a:rPr>
              <a:t> [11]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16096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D60B-0E74-3E01-F937-A279BDFB8DCD}"/>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4702232A-63C6-2ACA-1A86-1D1E89919253}"/>
              </a:ext>
            </a:extLst>
          </p:cNvPr>
          <p:cNvCxnSpPr>
            <a:cxnSpLocks/>
            <a:stCxn id="23" idx="3"/>
          </p:cNvCxnSpPr>
          <p:nvPr/>
        </p:nvCxnSpPr>
        <p:spPr>
          <a:xfrm flipV="1">
            <a:off x="6196300" y="623737"/>
            <a:ext cx="4667526"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C980235-50F6-3352-20FD-A60ED793C3AA}"/>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27A933B6-840D-AF60-819E-883170004D0C}"/>
              </a:ext>
            </a:extLst>
          </p:cNvPr>
          <p:cNvSpPr txBox="1"/>
          <p:nvPr/>
        </p:nvSpPr>
        <p:spPr>
          <a:xfrm>
            <a:off x="1010265" y="410905"/>
            <a:ext cx="5186035" cy="461665"/>
          </a:xfrm>
          <a:prstGeom prst="rect">
            <a:avLst/>
          </a:prstGeom>
          <a:noFill/>
        </p:spPr>
        <p:txBody>
          <a:bodyPr wrap="none" rtlCol="0">
            <a:spAutoFit/>
          </a:bodyPr>
          <a:lstStyle/>
          <a:p>
            <a:r>
              <a:rPr lang="zh-CN" altLang="en-US" sz="2400" b="1" dirty="0">
                <a:latin typeface="+mj-ea"/>
                <a:ea typeface="+mj-ea"/>
              </a:rPr>
              <a:t>机器学习模型概述</a:t>
            </a:r>
            <a:r>
              <a:rPr lang="en-US" altLang="zh-CN" sz="2400" b="1" dirty="0">
                <a:latin typeface="+mj-ea"/>
                <a:ea typeface="+mj-ea"/>
              </a:rPr>
              <a:t>——</a:t>
            </a:r>
            <a:r>
              <a:rPr lang="en-US" altLang="zh-CN" sz="2400" b="1" dirty="0" err="1">
                <a:latin typeface="+mj-ea"/>
                <a:ea typeface="+mj-ea"/>
              </a:rPr>
              <a:t>XGBoost</a:t>
            </a:r>
            <a:r>
              <a:rPr lang="en-US" altLang="zh-CN" sz="2400" b="1" baseline="30000" dirty="0">
                <a:latin typeface="+mj-ea"/>
              </a:rPr>
              <a:t> [12] </a:t>
            </a:r>
            <a:endParaRPr lang="zh-CN" altLang="en-US" sz="2400" b="1" dirty="0">
              <a:latin typeface="+mj-ea"/>
              <a:ea typeface="+mj-ea"/>
            </a:endParaRPr>
          </a:p>
        </p:txBody>
      </p:sp>
      <p:sp>
        <p:nvSpPr>
          <p:cNvPr id="75" name="灯片编号占位符 74">
            <a:extLst>
              <a:ext uri="{FF2B5EF4-FFF2-40B4-BE49-F238E27FC236}">
                <a16:creationId xmlns:a16="http://schemas.microsoft.com/office/drawing/2014/main" id="{86149A63-9C94-62DF-DE84-F3C89F3158A4}"/>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13</a:t>
            </a:fld>
            <a:endParaRPr lang="zh-CN" altLang="en-US"/>
          </a:p>
        </p:txBody>
      </p:sp>
      <p:sp>
        <p:nvSpPr>
          <p:cNvPr id="6" name="文本框 5">
            <a:extLst>
              <a:ext uri="{FF2B5EF4-FFF2-40B4-BE49-F238E27FC236}">
                <a16:creationId xmlns:a16="http://schemas.microsoft.com/office/drawing/2014/main" id="{0104CE87-1BD0-FB39-50E1-ED033E879E80}"/>
              </a:ext>
            </a:extLst>
          </p:cNvPr>
          <p:cNvSpPr txBox="1"/>
          <p:nvPr/>
        </p:nvSpPr>
        <p:spPr>
          <a:xfrm>
            <a:off x="2581390" y="5624671"/>
            <a:ext cx="1149674"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2.5 </a:t>
            </a:r>
            <a:r>
              <a:rPr lang="en-US" altLang="zh-CN" sz="1100" dirty="0" err="1">
                <a:latin typeface="微软雅黑" panose="020B0503020204020204" pitchFamily="34" charset="-122"/>
                <a:ea typeface="微软雅黑" panose="020B0503020204020204" pitchFamily="34" charset="-122"/>
              </a:rPr>
              <a:t>XGBoost</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4F8632D-9A26-9D58-FED9-DA3B05DF0CD3}"/>
              </a:ext>
            </a:extLst>
          </p:cNvPr>
          <p:cNvSpPr txBox="1"/>
          <p:nvPr/>
        </p:nvSpPr>
        <p:spPr>
          <a:xfrm>
            <a:off x="0" y="6421203"/>
            <a:ext cx="12192000"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[12] Chen, T., &amp;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Guestrin</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C. (2016).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XGBoost</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Scalable Tree Boosting System. In Proceedings of the 22nd ACM SIGKDD International Conference on Knowledge Discovery and Data Mining (pp. 785–794). ACM.</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[13]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Khandakji</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M.N., Mifsud, B. A gene-specific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XGBoost</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model to predict pathogenicity of BRCA2 variants.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PeerJ</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2022;10:e13631.</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2" name="组合 1">
            <a:extLst>
              <a:ext uri="{FF2B5EF4-FFF2-40B4-BE49-F238E27FC236}">
                <a16:creationId xmlns:a16="http://schemas.microsoft.com/office/drawing/2014/main" id="{ECA70ECC-A96F-30E8-761E-EC3E9B284684}"/>
              </a:ext>
            </a:extLst>
          </p:cNvPr>
          <p:cNvGrpSpPr/>
          <p:nvPr/>
        </p:nvGrpSpPr>
        <p:grpSpPr>
          <a:xfrm>
            <a:off x="572403" y="1464161"/>
            <a:ext cx="5380956" cy="3929678"/>
            <a:chOff x="1532467" y="1075846"/>
            <a:chExt cx="4317273" cy="3152877"/>
          </a:xfrm>
        </p:grpSpPr>
        <p:sp>
          <p:nvSpPr>
            <p:cNvPr id="68" name="矩形 67">
              <a:extLst>
                <a:ext uri="{FF2B5EF4-FFF2-40B4-BE49-F238E27FC236}">
                  <a16:creationId xmlns:a16="http://schemas.microsoft.com/office/drawing/2014/main" id="{2D679333-3061-8F6C-DBAE-29603434D832}"/>
                </a:ext>
              </a:extLst>
            </p:cNvPr>
            <p:cNvSpPr/>
            <p:nvPr/>
          </p:nvSpPr>
          <p:spPr>
            <a:xfrm>
              <a:off x="1625600" y="1207002"/>
              <a:ext cx="4224140" cy="3021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194" name="Picture 2">
              <a:extLst>
                <a:ext uri="{FF2B5EF4-FFF2-40B4-BE49-F238E27FC236}">
                  <a16:creationId xmlns:a16="http://schemas.microsoft.com/office/drawing/2014/main" id="{A8C3FEB8-BC4C-0FC8-7A81-D1CAC7612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32467" y="1075846"/>
              <a:ext cx="4224140" cy="3073253"/>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grpSp>
      <p:sp>
        <p:nvSpPr>
          <p:cNvPr id="3" name="文本框 2">
            <a:extLst>
              <a:ext uri="{FF2B5EF4-FFF2-40B4-BE49-F238E27FC236}">
                <a16:creationId xmlns:a16="http://schemas.microsoft.com/office/drawing/2014/main" id="{5A5B90AF-3716-E156-0B4D-821218CDE5ED}"/>
              </a:ext>
            </a:extLst>
          </p:cNvPr>
          <p:cNvSpPr txBox="1"/>
          <p:nvPr/>
        </p:nvSpPr>
        <p:spPr>
          <a:xfrm>
            <a:off x="6435394" y="927658"/>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算法原理</a:t>
            </a:r>
          </a:p>
        </p:txBody>
      </p:sp>
      <p:cxnSp>
        <p:nvCxnSpPr>
          <p:cNvPr id="4" name="直接连接符 3">
            <a:extLst>
              <a:ext uri="{FF2B5EF4-FFF2-40B4-BE49-F238E27FC236}">
                <a16:creationId xmlns:a16="http://schemas.microsoft.com/office/drawing/2014/main" id="{BB9238E0-7CF4-E1F6-208C-BDD1B45EBF9D}"/>
              </a:ext>
            </a:extLst>
          </p:cNvPr>
          <p:cNvCxnSpPr>
            <a:cxnSpLocks/>
          </p:cNvCxnSpPr>
          <p:nvPr/>
        </p:nvCxnSpPr>
        <p:spPr>
          <a:xfrm>
            <a:off x="6435394" y="1359383"/>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9390E37-95F0-A2FD-0965-ABA33182F4F0}"/>
              </a:ext>
            </a:extLst>
          </p:cNvPr>
          <p:cNvSpPr txBox="1"/>
          <p:nvPr/>
        </p:nvSpPr>
        <p:spPr>
          <a:xfrm>
            <a:off x="6320995" y="1442512"/>
            <a:ext cx="5544940" cy="1137556"/>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增强型梯度提升树，使用二阶导数信息、正则化项，支持自动处理缺失值、类别稀疏，树构建采用预排序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直方图方法。正则化的学习目标如下：</a:t>
            </a:r>
          </a:p>
        </p:txBody>
      </p:sp>
      <p:sp>
        <p:nvSpPr>
          <p:cNvPr id="8" name="文本框 7">
            <a:extLst>
              <a:ext uri="{FF2B5EF4-FFF2-40B4-BE49-F238E27FC236}">
                <a16:creationId xmlns:a16="http://schemas.microsoft.com/office/drawing/2014/main" id="{976C5EAF-6184-3C71-2CC7-F10C1E6F574D}"/>
              </a:ext>
            </a:extLst>
          </p:cNvPr>
          <p:cNvSpPr txBox="1"/>
          <p:nvPr/>
        </p:nvSpPr>
        <p:spPr>
          <a:xfrm>
            <a:off x="6435394" y="3416093"/>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算法应用</a:t>
            </a:r>
          </a:p>
        </p:txBody>
      </p:sp>
      <p:cxnSp>
        <p:nvCxnSpPr>
          <p:cNvPr id="15" name="直接连接符 14">
            <a:extLst>
              <a:ext uri="{FF2B5EF4-FFF2-40B4-BE49-F238E27FC236}">
                <a16:creationId xmlns:a16="http://schemas.microsoft.com/office/drawing/2014/main" id="{8E8E67F6-7ED6-3983-F8AF-F469085A3AF5}"/>
              </a:ext>
            </a:extLst>
          </p:cNvPr>
          <p:cNvCxnSpPr>
            <a:cxnSpLocks/>
          </p:cNvCxnSpPr>
          <p:nvPr/>
        </p:nvCxnSpPr>
        <p:spPr>
          <a:xfrm>
            <a:off x="6435394" y="3847818"/>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E0714EC-28AC-C22A-9CF3-D2D246EDD8EF}"/>
              </a:ext>
            </a:extLst>
          </p:cNvPr>
          <p:cNvSpPr txBox="1"/>
          <p:nvPr/>
        </p:nvSpPr>
        <p:spPr>
          <a:xfrm>
            <a:off x="6320995" y="3930947"/>
            <a:ext cx="5544940" cy="2217851"/>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Khandakji</a:t>
            </a:r>
            <a:r>
              <a:rPr lang="en-US" altLang="zh-CN" dirty="0">
                <a:latin typeface="微软雅黑" panose="020B0503020204020204" pitchFamily="34" charset="-122"/>
                <a:ea typeface="微软雅黑" panose="020B0503020204020204" pitchFamily="34" charset="-122"/>
              </a:rPr>
              <a:t> &amp; Mifsud</a:t>
            </a:r>
            <a:r>
              <a:rPr lang="zh-CN" altLang="en-US" dirty="0">
                <a:latin typeface="微软雅黑" panose="020B0503020204020204" pitchFamily="34" charset="-122"/>
                <a:ea typeface="微软雅黑" panose="020B0503020204020204" pitchFamily="34" charset="-122"/>
              </a:rPr>
              <a:t>开发 </a:t>
            </a:r>
            <a:r>
              <a:rPr lang="en-US" altLang="zh-CN" dirty="0">
                <a:latin typeface="微软雅黑" panose="020B0503020204020204" pitchFamily="34" charset="-122"/>
                <a:ea typeface="微软雅黑" panose="020B0503020204020204" pitchFamily="34" charset="-122"/>
              </a:rPr>
              <a:t>BRCA2 </a:t>
            </a:r>
            <a:r>
              <a:rPr lang="zh-CN" altLang="en-US" dirty="0">
                <a:latin typeface="微软雅黑" panose="020B0503020204020204" pitchFamily="34" charset="-122"/>
                <a:ea typeface="微软雅黑" panose="020B0503020204020204" pitchFamily="34" charset="-122"/>
              </a:rPr>
              <a:t>基因特异 </a:t>
            </a: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模型预测 </a:t>
            </a:r>
            <a:r>
              <a:rPr lang="en-US" altLang="zh-CN" dirty="0">
                <a:latin typeface="微软雅黑" panose="020B0503020204020204" pitchFamily="34" charset="-122"/>
                <a:ea typeface="微软雅黑" panose="020B0503020204020204" pitchFamily="34" charset="-122"/>
              </a:rPr>
              <a:t>VUS</a:t>
            </a:r>
            <a:r>
              <a:rPr lang="zh-CN" altLang="en-US" dirty="0">
                <a:latin typeface="微软雅黑" panose="020B0503020204020204" pitchFamily="34" charset="-122"/>
                <a:ea typeface="微软雅黑" panose="020B0503020204020204" pitchFamily="34" charset="-122"/>
              </a:rPr>
              <a:t>（变异不确定性），模型准确率高达 </a:t>
            </a:r>
            <a:r>
              <a:rPr lang="en-US" altLang="zh-CN" dirty="0">
                <a:latin typeface="微软雅黑" panose="020B0503020204020204" pitchFamily="34" charset="-122"/>
                <a:ea typeface="微软雅黑" panose="020B0503020204020204" pitchFamily="34" charset="-122"/>
              </a:rPr>
              <a:t>99.9%</a:t>
            </a:r>
            <a:r>
              <a:rPr lang="zh-CN" altLang="en-US" dirty="0">
                <a:latin typeface="微软雅黑" panose="020B0503020204020204" pitchFamily="34" charset="-122"/>
                <a:ea typeface="微软雅黑" panose="020B0503020204020204" pitchFamily="34" charset="-122"/>
              </a:rPr>
              <a:t>，并通过自带因子功能识别重要致病特征。研究基于二阶梯度信息的增强型 </a:t>
            </a: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，支持缺失值处理、正则化目标和特征重要性评估；用于构建高性能 </a:t>
            </a:r>
            <a:r>
              <a:rPr lang="en-US" altLang="zh-CN" dirty="0">
                <a:latin typeface="微软雅黑" panose="020B0503020204020204" pitchFamily="34" charset="-122"/>
                <a:ea typeface="微软雅黑" panose="020B0503020204020204" pitchFamily="34" charset="-122"/>
              </a:rPr>
              <a:t>pathogenicity </a:t>
            </a:r>
            <a:r>
              <a:rPr lang="zh-CN" altLang="en-US" dirty="0">
                <a:latin typeface="微软雅黑" panose="020B0503020204020204" pitchFamily="34" charset="-122"/>
                <a:ea typeface="微软雅黑" panose="020B0503020204020204" pitchFamily="34" charset="-122"/>
              </a:rPr>
              <a:t>分类器。 </a:t>
            </a:r>
            <a:r>
              <a:rPr lang="en-US" altLang="zh-CN" baseline="30000" dirty="0">
                <a:latin typeface="微软雅黑" panose="020B0503020204020204" pitchFamily="34" charset="-122"/>
                <a:ea typeface="微软雅黑" panose="020B0503020204020204" pitchFamily="34" charset="-122"/>
              </a:rPr>
              <a:t>[13] </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0C55E53-9144-AC06-1D6E-F17756AF2DBE}"/>
                  </a:ext>
                </a:extLst>
              </p:cNvPr>
              <p:cNvSpPr txBox="1"/>
              <p:nvPr/>
            </p:nvSpPr>
            <p:spPr>
              <a:xfrm>
                <a:off x="7193523" y="2662405"/>
                <a:ext cx="3914282"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O</m:t>
                      </m:r>
                      <m:r>
                        <m:rPr>
                          <m:sty m:val="p"/>
                        </m:rPr>
                        <a:rPr lang="zh-CN" altLang="en-US" i="0">
                          <a:latin typeface="Cambria Math" panose="02040503050406030204" pitchFamily="18" charset="0"/>
                        </a:rPr>
                        <m:t>bj</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Θ</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r>
                        <a:rPr lang="zh-CN" altLang="en-US" i="1">
                          <a:latin typeface="Cambria Math" panose="02040503050406030204" pitchFamily="18" charset="0"/>
                        </a:rPr>
                        <m:t>𝑙</m:t>
                      </m:r>
                      <m:d>
                        <m:dPr>
                          <m:sep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𝑦</m:t>
                                  </m:r>
                                </m:e>
                              </m:acc>
                            </m:e>
                            <m:sub>
                              <m:r>
                                <a:rPr lang="zh-CN" altLang="en-US" i="1">
                                  <a:latin typeface="Cambria Math" panose="02040503050406030204" pitchFamily="18" charset="0"/>
                                </a:rPr>
                                <m:t>𝑖</m:t>
                              </m:r>
                            </m:sub>
                          </m:sSub>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𝐾</m:t>
                          </m:r>
                        </m:sup>
                        <m:e>
                          <m:r>
                            <a:rPr lang="zh-CN" altLang="en-US" i="0">
                              <a:latin typeface="Cambria Math" panose="02040503050406030204" pitchFamily="18" charset="0"/>
                            </a:rPr>
                            <m:t> </m:t>
                          </m:r>
                        </m:e>
                      </m:nary>
                      <m:r>
                        <m:rPr>
                          <m:sty m:val="p"/>
                        </m:rPr>
                        <a:rPr lang="zh-CN" altLang="en-US" i="0">
                          <a:latin typeface="Cambria Math" panose="02040503050406030204" pitchFamily="18" charset="0"/>
                        </a:rPr>
                        <m:t>Ω</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𝑘</m:t>
                              </m:r>
                            </m:sub>
                          </m:sSub>
                        </m:e>
                      </m:d>
                    </m:oMath>
                  </m:oMathPara>
                </a14:m>
                <a:endParaRPr lang="zh-CN" altLang="en-US" dirty="0"/>
              </a:p>
            </p:txBody>
          </p:sp>
        </mc:Choice>
        <mc:Fallback xmlns="">
          <p:sp>
            <p:nvSpPr>
              <p:cNvPr id="26" name="文本框 25">
                <a:extLst>
                  <a:ext uri="{FF2B5EF4-FFF2-40B4-BE49-F238E27FC236}">
                    <a16:creationId xmlns:a16="http://schemas.microsoft.com/office/drawing/2014/main" id="{C0C55E53-9144-AC06-1D6E-F17756AF2DBE}"/>
                  </a:ext>
                </a:extLst>
              </p:cNvPr>
              <p:cNvSpPr txBox="1">
                <a:spLocks noRot="1" noChangeAspect="1" noMove="1" noResize="1" noEditPoints="1" noAdjustHandles="1" noChangeArrowheads="1" noChangeShapeType="1" noTextEdit="1"/>
              </p:cNvSpPr>
              <p:nvPr/>
            </p:nvSpPr>
            <p:spPr>
              <a:xfrm>
                <a:off x="7193523" y="2662405"/>
                <a:ext cx="3914282" cy="8712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2657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93C2D-3A28-CC8B-FFCB-14EF5EC281FB}"/>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E5B60BF3-E209-1047-B08F-0D6328F0F4E8}"/>
              </a:ext>
            </a:extLst>
          </p:cNvPr>
          <p:cNvCxnSpPr>
            <a:cxnSpLocks/>
            <a:stCxn id="23" idx="3"/>
          </p:cNvCxnSpPr>
          <p:nvPr/>
        </p:nvCxnSpPr>
        <p:spPr>
          <a:xfrm flipV="1">
            <a:off x="5859669" y="623737"/>
            <a:ext cx="5004157"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E6A190D-1DC2-9940-FE39-5DC780EE907C}"/>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6E0A3CC1-60FE-A062-A8C7-D4FD8F86671C}"/>
              </a:ext>
            </a:extLst>
          </p:cNvPr>
          <p:cNvSpPr txBox="1"/>
          <p:nvPr/>
        </p:nvSpPr>
        <p:spPr>
          <a:xfrm>
            <a:off x="1010265" y="410905"/>
            <a:ext cx="4849404" cy="461665"/>
          </a:xfrm>
          <a:prstGeom prst="rect">
            <a:avLst/>
          </a:prstGeom>
          <a:noFill/>
        </p:spPr>
        <p:txBody>
          <a:bodyPr wrap="none" rtlCol="0">
            <a:spAutoFit/>
          </a:bodyPr>
          <a:lstStyle/>
          <a:p>
            <a:r>
              <a:rPr lang="zh-CN" altLang="en-US" sz="2400" b="1" dirty="0">
                <a:latin typeface="+mj-ea"/>
                <a:ea typeface="+mj-ea"/>
              </a:rPr>
              <a:t>机器学习模型概述</a:t>
            </a:r>
            <a:r>
              <a:rPr lang="en-US" altLang="zh-CN" sz="2400" b="1" dirty="0">
                <a:latin typeface="+mj-ea"/>
                <a:ea typeface="+mj-ea"/>
              </a:rPr>
              <a:t>——SVM</a:t>
            </a:r>
            <a:r>
              <a:rPr lang="en-US" altLang="zh-CN" sz="2400" b="1" baseline="30000" dirty="0">
                <a:latin typeface="+mj-ea"/>
                <a:ea typeface="+mj-ea"/>
              </a:rPr>
              <a:t>[14-15] </a:t>
            </a:r>
            <a:endParaRPr lang="zh-CN" altLang="en-US" sz="2400" b="1" baseline="30000" dirty="0">
              <a:latin typeface="+mj-ea"/>
              <a:ea typeface="+mj-ea"/>
            </a:endParaRPr>
          </a:p>
        </p:txBody>
      </p:sp>
      <p:sp>
        <p:nvSpPr>
          <p:cNvPr id="11" name="文本框 10">
            <a:extLst>
              <a:ext uri="{FF2B5EF4-FFF2-40B4-BE49-F238E27FC236}">
                <a16:creationId xmlns:a16="http://schemas.microsoft.com/office/drawing/2014/main" id="{9A18B244-CED5-D8B0-0AB6-26924F04E201}"/>
              </a:ext>
            </a:extLst>
          </p:cNvPr>
          <p:cNvSpPr txBox="1"/>
          <p:nvPr/>
        </p:nvSpPr>
        <p:spPr>
          <a:xfrm>
            <a:off x="6435394" y="937283"/>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算法原理</a:t>
            </a:r>
          </a:p>
        </p:txBody>
      </p:sp>
      <p:cxnSp>
        <p:nvCxnSpPr>
          <p:cNvPr id="12" name="直接连接符 11">
            <a:extLst>
              <a:ext uri="{FF2B5EF4-FFF2-40B4-BE49-F238E27FC236}">
                <a16:creationId xmlns:a16="http://schemas.microsoft.com/office/drawing/2014/main" id="{AB49A3AC-2762-EAED-528D-8FF468988D5A}"/>
              </a:ext>
            </a:extLst>
          </p:cNvPr>
          <p:cNvCxnSpPr>
            <a:cxnSpLocks/>
          </p:cNvCxnSpPr>
          <p:nvPr/>
        </p:nvCxnSpPr>
        <p:spPr>
          <a:xfrm>
            <a:off x="6435394" y="1369008"/>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C6F02308-49FF-22BD-446E-43F54F826B81}"/>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14</a:t>
            </a:fld>
            <a:endParaRPr lang="zh-CN" altLang="en-US"/>
          </a:p>
        </p:txBody>
      </p:sp>
      <p:sp>
        <p:nvSpPr>
          <p:cNvPr id="6" name="文本框 5">
            <a:extLst>
              <a:ext uri="{FF2B5EF4-FFF2-40B4-BE49-F238E27FC236}">
                <a16:creationId xmlns:a16="http://schemas.microsoft.com/office/drawing/2014/main" id="{3AAD6C7D-A658-B78E-1A30-9C71EF8CBEBD}"/>
              </a:ext>
            </a:extLst>
          </p:cNvPr>
          <p:cNvSpPr txBox="1"/>
          <p:nvPr/>
        </p:nvSpPr>
        <p:spPr>
          <a:xfrm>
            <a:off x="2861607" y="5836429"/>
            <a:ext cx="883575"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2.6 SVM</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1016C6C-FD9E-EF71-F0C7-084D5894F4DA}"/>
              </a:ext>
            </a:extLst>
          </p:cNvPr>
          <p:cNvSpPr txBox="1"/>
          <p:nvPr/>
        </p:nvSpPr>
        <p:spPr>
          <a:xfrm>
            <a:off x="0" y="6251137"/>
            <a:ext cx="12192000" cy="5770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[14]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Vapnik</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V. N., &amp;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Chervonenkis</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Y. (1964). </a:t>
            </a:r>
            <a:r>
              <a:rPr lang="az-Cyrl-AZ"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Об одном классе алгоритмов обучения распознаванию образов. Автоматика и телемеханика, 25(6), 937.</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[15] Cortes, C., &amp;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Vapnik</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V. (1995). Support-Vector Networks. Machine Learning, 20(3), 273-297</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[16] Zhao, X., Guo, T., Lu, Y., Liu, J. Development of a support vector machine BRCA1‑like classifier for breast cancer based on copy number data.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Physiol</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Genomics. 2023;55(4):112–119.</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 name="文本框 2">
            <a:extLst>
              <a:ext uri="{FF2B5EF4-FFF2-40B4-BE49-F238E27FC236}">
                <a16:creationId xmlns:a16="http://schemas.microsoft.com/office/drawing/2014/main" id="{E9F5C94A-DEF4-61AF-C4AB-BBFFEAF173FD}"/>
              </a:ext>
            </a:extLst>
          </p:cNvPr>
          <p:cNvSpPr txBox="1"/>
          <p:nvPr/>
        </p:nvSpPr>
        <p:spPr>
          <a:xfrm>
            <a:off x="6320995" y="1452137"/>
            <a:ext cx="5544940" cy="2217851"/>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支持向量机（</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）是一种强大且用途广泛的监督学习模型，可用于分类和回归任务。其核心思想是在特征空间中找到一个能够以最大间隔（</a:t>
            </a:r>
            <a:r>
              <a:rPr lang="en-US" altLang="zh-CN" dirty="0">
                <a:latin typeface="微软雅黑" panose="020B0503020204020204" pitchFamily="34" charset="-122"/>
                <a:ea typeface="微软雅黑" panose="020B0503020204020204" pitchFamily="34" charset="-122"/>
              </a:rPr>
              <a:t>margin</a:t>
            </a:r>
            <a:r>
              <a:rPr lang="zh-CN" altLang="en-US" dirty="0">
                <a:latin typeface="微软雅黑" panose="020B0503020204020204" pitchFamily="34" charset="-122"/>
                <a:ea typeface="微软雅黑" panose="020B0503020204020204" pitchFamily="34" charset="-122"/>
              </a:rPr>
              <a:t>）将不同类别的样本点分离开的最优超平面（</a:t>
            </a:r>
            <a:r>
              <a:rPr lang="en-US" altLang="zh-CN" dirty="0">
                <a:latin typeface="微软雅黑" panose="020B0503020204020204" pitchFamily="34" charset="-122"/>
                <a:ea typeface="微软雅黑" panose="020B0503020204020204" pitchFamily="34" charset="-122"/>
              </a:rPr>
              <a:t>hyperplane</a:t>
            </a:r>
            <a:r>
              <a:rPr lang="zh-CN" altLang="en-US" dirty="0">
                <a:latin typeface="微软雅黑" panose="020B0503020204020204" pitchFamily="34" charset="-122"/>
                <a:ea typeface="微软雅黑" panose="020B0503020204020204" pitchFamily="34" charset="-122"/>
              </a:rPr>
              <a:t>）。这种最大化间隔的策略赋予了</a:t>
            </a:r>
            <a:r>
              <a:rPr lang="en-US" altLang="zh-CN" dirty="0">
                <a:latin typeface="微软雅黑" panose="020B0503020204020204" pitchFamily="34" charset="-122"/>
                <a:ea typeface="微软雅黑" panose="020B0503020204020204" pitchFamily="34" charset="-122"/>
              </a:rPr>
              <a:t>SVM </a:t>
            </a:r>
            <a:r>
              <a:rPr lang="zh-CN" altLang="en-US" dirty="0">
                <a:latin typeface="微软雅黑" panose="020B0503020204020204" pitchFamily="34" charset="-122"/>
                <a:ea typeface="微软雅黑" panose="020B0503020204020204" pitchFamily="34" charset="-122"/>
              </a:rPr>
              <a:t>良好的泛化能力。</a:t>
            </a:r>
          </a:p>
        </p:txBody>
      </p:sp>
      <p:sp>
        <p:nvSpPr>
          <p:cNvPr id="19" name="文本框 18">
            <a:extLst>
              <a:ext uri="{FF2B5EF4-FFF2-40B4-BE49-F238E27FC236}">
                <a16:creationId xmlns:a16="http://schemas.microsoft.com/office/drawing/2014/main" id="{9BF781C5-7E5F-BFFE-E7AF-6DFB928F28D1}"/>
              </a:ext>
            </a:extLst>
          </p:cNvPr>
          <p:cNvSpPr txBox="1"/>
          <p:nvPr/>
        </p:nvSpPr>
        <p:spPr>
          <a:xfrm>
            <a:off x="6435394" y="3695226"/>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算法应用</a:t>
            </a:r>
          </a:p>
        </p:txBody>
      </p:sp>
      <p:cxnSp>
        <p:nvCxnSpPr>
          <p:cNvPr id="20" name="直接连接符 19">
            <a:extLst>
              <a:ext uri="{FF2B5EF4-FFF2-40B4-BE49-F238E27FC236}">
                <a16:creationId xmlns:a16="http://schemas.microsoft.com/office/drawing/2014/main" id="{164E27D6-B310-F7C2-3B6F-AE14B35042D8}"/>
              </a:ext>
            </a:extLst>
          </p:cNvPr>
          <p:cNvCxnSpPr>
            <a:cxnSpLocks/>
          </p:cNvCxnSpPr>
          <p:nvPr/>
        </p:nvCxnSpPr>
        <p:spPr>
          <a:xfrm>
            <a:off x="6435394" y="4126951"/>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6C85B92-8336-0D33-B44A-0212A612DFF9}"/>
              </a:ext>
            </a:extLst>
          </p:cNvPr>
          <p:cNvSpPr txBox="1"/>
          <p:nvPr/>
        </p:nvSpPr>
        <p:spPr>
          <a:xfrm>
            <a:off x="6320994" y="4210080"/>
            <a:ext cx="5672083" cy="1857753"/>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Zhao </a:t>
            </a:r>
            <a:r>
              <a:rPr lang="zh-CN" altLang="en-US" dirty="0">
                <a:latin typeface="微软雅黑" panose="020B0503020204020204" pitchFamily="34" charset="-122"/>
                <a:ea typeface="微软雅黑" panose="020B0503020204020204" pitchFamily="34" charset="-122"/>
              </a:rPr>
              <a:t>等使用 </a:t>
            </a:r>
            <a:r>
              <a:rPr lang="en-US" altLang="zh-CN" dirty="0">
                <a:latin typeface="微软雅黑" panose="020B0503020204020204" pitchFamily="34" charset="-122"/>
                <a:ea typeface="微软雅黑" panose="020B0503020204020204" pitchFamily="34" charset="-122"/>
              </a:rPr>
              <a:t>SVM </a:t>
            </a:r>
            <a:r>
              <a:rPr lang="zh-CN" altLang="en-US" dirty="0">
                <a:latin typeface="微软雅黑" panose="020B0503020204020204" pitchFamily="34" charset="-122"/>
                <a:ea typeface="微软雅黑" panose="020B0503020204020204" pitchFamily="34" charset="-122"/>
              </a:rPr>
              <a:t>构建 </a:t>
            </a:r>
            <a:r>
              <a:rPr lang="en-US" altLang="zh-CN" dirty="0">
                <a:latin typeface="微软雅黑" panose="020B0503020204020204" pitchFamily="34" charset="-122"/>
                <a:ea typeface="微软雅黑" panose="020B0503020204020204" pitchFamily="34" charset="-122"/>
              </a:rPr>
              <a:t>BRCA1-like </a:t>
            </a:r>
            <a:r>
              <a:rPr lang="zh-CN" altLang="en-US" dirty="0">
                <a:latin typeface="微软雅黑" panose="020B0503020204020204" pitchFamily="34" charset="-122"/>
                <a:ea typeface="微软雅黑" panose="020B0503020204020204" pitchFamily="34" charset="-122"/>
              </a:rPr>
              <a:t>复制分型分类器，利用基因组拷贝数谱区分 </a:t>
            </a:r>
            <a:r>
              <a:rPr lang="en-US" altLang="zh-CN" dirty="0">
                <a:latin typeface="微软雅黑" panose="020B0503020204020204" pitchFamily="34" charset="-122"/>
                <a:ea typeface="微软雅黑" panose="020B0503020204020204" pitchFamily="34" charset="-122"/>
              </a:rPr>
              <a:t>BRCA1 </a:t>
            </a:r>
            <a:r>
              <a:rPr lang="zh-CN" altLang="en-US" dirty="0">
                <a:latin typeface="微软雅黑" panose="020B0503020204020204" pitchFamily="34" charset="-122"/>
                <a:ea typeface="微软雅黑" panose="020B0503020204020204" pitchFamily="34" charset="-122"/>
              </a:rPr>
              <a:t>型乳腺癌，训练集 </a:t>
            </a:r>
            <a:r>
              <a:rPr lang="en-US" altLang="zh-CN" dirty="0">
                <a:latin typeface="微软雅黑" panose="020B0503020204020204" pitchFamily="34" charset="-122"/>
                <a:ea typeface="微软雅黑" panose="020B0503020204020204" pitchFamily="34" charset="-122"/>
              </a:rPr>
              <a:t>AUC=1.00</a:t>
            </a:r>
            <a:r>
              <a:rPr lang="zh-CN" altLang="en-US" dirty="0">
                <a:latin typeface="微软雅黑" panose="020B0503020204020204" pitchFamily="34" charset="-122"/>
                <a:ea typeface="微软雅黑" panose="020B0503020204020204" pitchFamily="34" charset="-122"/>
              </a:rPr>
              <a:t>，验证集 </a:t>
            </a:r>
            <a:r>
              <a:rPr lang="en-US" altLang="zh-CN" dirty="0">
                <a:latin typeface="微软雅黑" panose="020B0503020204020204" pitchFamily="34" charset="-122"/>
                <a:ea typeface="微软雅黑" panose="020B0503020204020204" pitchFamily="34" charset="-122"/>
              </a:rPr>
              <a:t>AUC≈0.75</a:t>
            </a:r>
            <a:r>
              <a:rPr lang="zh-CN" altLang="en-US" dirty="0">
                <a:latin typeface="微软雅黑" panose="020B0503020204020204" pitchFamily="34" charset="-122"/>
                <a:ea typeface="微软雅黑" panose="020B0503020204020204" pitchFamily="34" charset="-122"/>
              </a:rPr>
              <a:t>。研究采用核方法映射至高维空间，通过最大化类别间隔实现分类；适合 </a:t>
            </a:r>
            <a:r>
              <a:rPr lang="en-US" altLang="zh-CN" dirty="0">
                <a:latin typeface="微软雅黑" panose="020B0503020204020204" pitchFamily="34" charset="-122"/>
                <a:ea typeface="微软雅黑" panose="020B0503020204020204" pitchFamily="34" charset="-122"/>
              </a:rPr>
              <a:t>HDLSS </a:t>
            </a:r>
            <a:r>
              <a:rPr lang="zh-CN" altLang="en-US" dirty="0">
                <a:latin typeface="微软雅黑" panose="020B0503020204020204" pitchFamily="34" charset="-122"/>
                <a:ea typeface="微软雅黑" panose="020B0503020204020204" pitchFamily="34" charset="-122"/>
              </a:rPr>
              <a:t>数据，通过 </a:t>
            </a:r>
            <a:r>
              <a:rPr lang="en-US" altLang="zh-CN" dirty="0">
                <a:latin typeface="微软雅黑" panose="020B0503020204020204" pitchFamily="34" charset="-122"/>
                <a:ea typeface="微软雅黑" panose="020B0503020204020204" pitchFamily="34" charset="-122"/>
              </a:rPr>
              <a:t>ROC </a:t>
            </a:r>
            <a:r>
              <a:rPr lang="zh-CN" altLang="en-US" dirty="0">
                <a:latin typeface="微软雅黑" panose="020B0503020204020204" pitchFamily="34" charset="-122"/>
                <a:ea typeface="微软雅黑" panose="020B0503020204020204" pitchFamily="34" charset="-122"/>
              </a:rPr>
              <a:t>曲线评估模型泛化性。</a:t>
            </a:r>
            <a:r>
              <a:rPr lang="en-US" altLang="zh-CN" baseline="30000" dirty="0">
                <a:latin typeface="微软雅黑" panose="020B0503020204020204" pitchFamily="34" charset="-122"/>
                <a:ea typeface="微软雅黑" panose="020B0503020204020204" pitchFamily="34" charset="-122"/>
              </a:rPr>
              <a:t>[16] </a:t>
            </a:r>
            <a:endParaRPr lang="zh-CN" altLang="en-US"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C0CAD31D-4987-97C9-6988-03826D7BAF75}"/>
              </a:ext>
            </a:extLst>
          </p:cNvPr>
          <p:cNvGrpSpPr/>
          <p:nvPr/>
        </p:nvGrpSpPr>
        <p:grpSpPr>
          <a:xfrm>
            <a:off x="974515" y="1341544"/>
            <a:ext cx="4657759" cy="4483772"/>
            <a:chOff x="531753" y="1129786"/>
            <a:chExt cx="4657759" cy="4483772"/>
          </a:xfrm>
        </p:grpSpPr>
        <p:sp>
          <p:nvSpPr>
            <p:cNvPr id="68" name="矩形 67">
              <a:extLst>
                <a:ext uri="{FF2B5EF4-FFF2-40B4-BE49-F238E27FC236}">
                  <a16:creationId xmlns:a16="http://schemas.microsoft.com/office/drawing/2014/main" id="{DD43A3CC-D47F-D108-F2BD-E00884DD68BE}"/>
                </a:ext>
              </a:extLst>
            </p:cNvPr>
            <p:cNvSpPr/>
            <p:nvPr/>
          </p:nvSpPr>
          <p:spPr>
            <a:xfrm>
              <a:off x="683150" y="1230097"/>
              <a:ext cx="4506362" cy="4383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6386" name="Picture 2" descr="Support vector machine - Wikipedia">
              <a:extLst>
                <a:ext uri="{FF2B5EF4-FFF2-40B4-BE49-F238E27FC236}">
                  <a16:creationId xmlns:a16="http://schemas.microsoft.com/office/drawing/2014/main" id="{4421BD13-53F9-F989-8445-16B33286A8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1753" y="1129786"/>
              <a:ext cx="4506362" cy="4383461"/>
            </a:xfrm>
            <a:prstGeom prst="rect">
              <a:avLst/>
            </a:prstGeom>
            <a:solidFill>
              <a:schemeClr val="bg1"/>
            </a:solidFill>
            <a:ln>
              <a:solidFill>
                <a:schemeClr val="accent1"/>
              </a:solidFill>
            </a:ln>
          </p:spPr>
        </p:pic>
      </p:grpSp>
    </p:spTree>
    <p:extLst>
      <p:ext uri="{BB962C8B-B14F-4D97-AF65-F5344CB8AC3E}">
        <p14:creationId xmlns:p14="http://schemas.microsoft.com/office/powerpoint/2010/main" val="6979981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A63D5-D40F-2D5E-8577-E8B0C922903B}"/>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1F30C2FB-88CC-E84D-656B-E99774D9B39C}"/>
              </a:ext>
            </a:extLst>
          </p:cNvPr>
          <p:cNvCxnSpPr>
            <a:cxnSpLocks/>
            <a:stCxn id="23" idx="3"/>
          </p:cNvCxnSpPr>
          <p:nvPr/>
        </p:nvCxnSpPr>
        <p:spPr>
          <a:xfrm flipV="1">
            <a:off x="5481361" y="623737"/>
            <a:ext cx="5382465"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E23F79C-9488-F5B3-0E75-F20D821265C3}"/>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220AB318-6D9F-E4A5-B6E3-FE7370F45012}"/>
              </a:ext>
            </a:extLst>
          </p:cNvPr>
          <p:cNvSpPr txBox="1"/>
          <p:nvPr/>
        </p:nvSpPr>
        <p:spPr>
          <a:xfrm>
            <a:off x="1010265" y="410905"/>
            <a:ext cx="4471096" cy="461665"/>
          </a:xfrm>
          <a:prstGeom prst="rect">
            <a:avLst/>
          </a:prstGeom>
          <a:noFill/>
        </p:spPr>
        <p:txBody>
          <a:bodyPr wrap="none" rtlCol="0">
            <a:spAutoFit/>
          </a:bodyPr>
          <a:lstStyle/>
          <a:p>
            <a:r>
              <a:rPr lang="zh-CN" altLang="en-US" sz="2400" b="1" dirty="0">
                <a:latin typeface="+mj-ea"/>
                <a:ea typeface="+mj-ea"/>
              </a:rPr>
              <a:t>机器学习模型概述</a:t>
            </a:r>
            <a:r>
              <a:rPr lang="en-US" altLang="zh-CN" sz="2400" b="1" dirty="0">
                <a:latin typeface="+mj-ea"/>
                <a:ea typeface="+mj-ea"/>
              </a:rPr>
              <a:t>——MLP</a:t>
            </a:r>
            <a:r>
              <a:rPr lang="en-US" altLang="zh-CN" sz="2400" b="1" baseline="30000" dirty="0">
                <a:latin typeface="+mj-ea"/>
                <a:ea typeface="+mj-ea"/>
              </a:rPr>
              <a:t>[17] </a:t>
            </a:r>
            <a:endParaRPr lang="zh-CN" altLang="en-US" sz="2400" b="1" baseline="30000" dirty="0">
              <a:latin typeface="+mj-ea"/>
              <a:ea typeface="+mj-ea"/>
            </a:endParaRPr>
          </a:p>
        </p:txBody>
      </p:sp>
      <p:sp>
        <p:nvSpPr>
          <p:cNvPr id="11" name="文本框 10">
            <a:extLst>
              <a:ext uri="{FF2B5EF4-FFF2-40B4-BE49-F238E27FC236}">
                <a16:creationId xmlns:a16="http://schemas.microsoft.com/office/drawing/2014/main" id="{E65DEF1E-AA2D-5890-4A1F-D447E1ABC834}"/>
              </a:ext>
            </a:extLst>
          </p:cNvPr>
          <p:cNvSpPr txBox="1"/>
          <p:nvPr/>
        </p:nvSpPr>
        <p:spPr>
          <a:xfrm>
            <a:off x="6435394" y="937282"/>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算法原理</a:t>
            </a:r>
          </a:p>
        </p:txBody>
      </p:sp>
      <p:cxnSp>
        <p:nvCxnSpPr>
          <p:cNvPr id="12" name="直接连接符 11">
            <a:extLst>
              <a:ext uri="{FF2B5EF4-FFF2-40B4-BE49-F238E27FC236}">
                <a16:creationId xmlns:a16="http://schemas.microsoft.com/office/drawing/2014/main" id="{D7947C1D-2EB7-77B7-161E-367D918D9113}"/>
              </a:ext>
            </a:extLst>
          </p:cNvPr>
          <p:cNvCxnSpPr>
            <a:cxnSpLocks/>
          </p:cNvCxnSpPr>
          <p:nvPr/>
        </p:nvCxnSpPr>
        <p:spPr>
          <a:xfrm>
            <a:off x="6435394" y="1369007"/>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47ED8AA3-0353-616F-606C-638C1BED29E2}"/>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15</a:t>
            </a:fld>
            <a:endParaRPr lang="zh-CN" altLang="en-US"/>
          </a:p>
        </p:txBody>
      </p:sp>
      <p:sp>
        <p:nvSpPr>
          <p:cNvPr id="6" name="文本框 5">
            <a:extLst>
              <a:ext uri="{FF2B5EF4-FFF2-40B4-BE49-F238E27FC236}">
                <a16:creationId xmlns:a16="http://schemas.microsoft.com/office/drawing/2014/main" id="{B816CDA7-172B-295D-570D-1F39D235DE29}"/>
              </a:ext>
            </a:extLst>
          </p:cNvPr>
          <p:cNvSpPr txBox="1"/>
          <p:nvPr/>
        </p:nvSpPr>
        <p:spPr>
          <a:xfrm>
            <a:off x="2581390" y="5624671"/>
            <a:ext cx="864339"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2.7 MLP</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F69B377-3019-477B-5D23-A81007660C30}"/>
              </a:ext>
            </a:extLst>
          </p:cNvPr>
          <p:cNvSpPr txBox="1"/>
          <p:nvPr/>
        </p:nvSpPr>
        <p:spPr>
          <a:xfrm>
            <a:off x="0" y="6459870"/>
            <a:ext cx="12192000"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[17] McCulloch, W. S., &amp; Pitts, W. (1943). A Logical Calculus of the Ideas Immanent in Nervous Activity. Bulletin of Mathematical Biophysics, 5, 115–133.</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[18] Rajpal, S., Kumar, V., Agarwal, M., Kumar, N. Deep learning-based model for breast cancer subtype classification.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arXiv</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2021. arXiv:2111.03923.</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8" name="矩形 67">
            <a:extLst>
              <a:ext uri="{FF2B5EF4-FFF2-40B4-BE49-F238E27FC236}">
                <a16:creationId xmlns:a16="http://schemas.microsoft.com/office/drawing/2014/main" id="{DDAEEC95-15D2-76AF-C7B0-2A3D5541E504}"/>
              </a:ext>
            </a:extLst>
          </p:cNvPr>
          <p:cNvSpPr/>
          <p:nvPr/>
        </p:nvSpPr>
        <p:spPr>
          <a:xfrm>
            <a:off x="683149" y="1558251"/>
            <a:ext cx="5303086" cy="3894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FA1EFFC-7291-97BC-6E88-9565ADDD7BA1}"/>
              </a:ext>
            </a:extLst>
          </p:cNvPr>
          <p:cNvSpPr txBox="1"/>
          <p:nvPr/>
        </p:nvSpPr>
        <p:spPr>
          <a:xfrm>
            <a:off x="6320995" y="1452136"/>
            <a:ext cx="5544940" cy="2294795"/>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多层感知器（</a:t>
            </a:r>
            <a:r>
              <a:rPr lang="en-US" altLang="zh-CN" dirty="0">
                <a:latin typeface="微软雅黑" panose="020B0503020204020204" pitchFamily="34" charset="-122"/>
                <a:ea typeface="微软雅黑" panose="020B0503020204020204" pitchFamily="34" charset="-122"/>
              </a:rPr>
              <a:t>MLP</a:t>
            </a:r>
            <a:r>
              <a:rPr lang="zh-CN" altLang="en-US" dirty="0">
                <a:latin typeface="微软雅黑" panose="020B0503020204020204" pitchFamily="34" charset="-122"/>
                <a:ea typeface="微软雅黑" panose="020B0503020204020204" pitchFamily="34" charset="-122"/>
              </a:rPr>
              <a:t>）是应用最广泛的一类前馈型人工神经网络（</a:t>
            </a:r>
            <a:r>
              <a:rPr lang="en-US" altLang="zh-CN" dirty="0">
                <a:latin typeface="微软雅黑" panose="020B0503020204020204" pitchFamily="34" charset="-122"/>
                <a:ea typeface="微软雅黑" panose="020B0503020204020204" pitchFamily="34" charset="-122"/>
              </a:rPr>
              <a:t>Artificial Neural Network, ANN</a:t>
            </a:r>
            <a:r>
              <a:rPr lang="zh-CN" altLang="en-US" dirty="0">
                <a:latin typeface="微软雅黑" panose="020B0503020204020204" pitchFamily="34" charset="-122"/>
                <a:ea typeface="微软雅黑" panose="020B0503020204020204" pitchFamily="34" charset="-122"/>
              </a:rPr>
              <a:t>）。它由至少三层神经元（节点）组成：一个输入层、一个或多个隐藏层以及一个输出层。</a:t>
            </a:r>
            <a:r>
              <a:rPr lang="en-US" altLang="zh-CN" dirty="0">
                <a:latin typeface="微软雅黑" panose="020B0503020204020204" pitchFamily="34" charset="-122"/>
                <a:ea typeface="微软雅黑" panose="020B0503020204020204" pitchFamily="34" charset="-122"/>
              </a:rPr>
              <a:t>MLP </a:t>
            </a:r>
            <a:r>
              <a:rPr lang="zh-CN" altLang="en-US" dirty="0">
                <a:latin typeface="微软雅黑" panose="020B0503020204020204" pitchFamily="34" charset="-122"/>
                <a:ea typeface="微软雅黑" panose="020B0503020204020204" pitchFamily="34" charset="-122"/>
              </a:rPr>
              <a:t>通过学习输入数据与输出目标之间的复杂非线性映射关系来进行分类或回归。</a:t>
            </a:r>
          </a:p>
        </p:txBody>
      </p:sp>
      <p:sp>
        <p:nvSpPr>
          <p:cNvPr id="19" name="文本框 18">
            <a:extLst>
              <a:ext uri="{FF2B5EF4-FFF2-40B4-BE49-F238E27FC236}">
                <a16:creationId xmlns:a16="http://schemas.microsoft.com/office/drawing/2014/main" id="{2CF3855E-89F9-ADA8-94CE-0CCBBE4AD836}"/>
              </a:ext>
            </a:extLst>
          </p:cNvPr>
          <p:cNvSpPr txBox="1"/>
          <p:nvPr/>
        </p:nvSpPr>
        <p:spPr>
          <a:xfrm>
            <a:off x="6435394" y="3752976"/>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算法应用</a:t>
            </a:r>
          </a:p>
        </p:txBody>
      </p:sp>
      <p:cxnSp>
        <p:nvCxnSpPr>
          <p:cNvPr id="20" name="直接连接符 19">
            <a:extLst>
              <a:ext uri="{FF2B5EF4-FFF2-40B4-BE49-F238E27FC236}">
                <a16:creationId xmlns:a16="http://schemas.microsoft.com/office/drawing/2014/main" id="{46465D64-C1D9-86BB-988D-99A4646DA822}"/>
              </a:ext>
            </a:extLst>
          </p:cNvPr>
          <p:cNvCxnSpPr>
            <a:cxnSpLocks/>
          </p:cNvCxnSpPr>
          <p:nvPr/>
        </p:nvCxnSpPr>
        <p:spPr>
          <a:xfrm>
            <a:off x="6435394" y="4184701"/>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B715B67-CE17-319A-377A-CFD543722388}"/>
              </a:ext>
            </a:extLst>
          </p:cNvPr>
          <p:cNvSpPr txBox="1"/>
          <p:nvPr/>
        </p:nvSpPr>
        <p:spPr>
          <a:xfrm>
            <a:off x="6320995" y="4267830"/>
            <a:ext cx="5544940" cy="2217851"/>
          </a:xfrm>
          <a:prstGeom prst="rect">
            <a:avLst/>
          </a:prstGeom>
          <a:noFill/>
        </p:spPr>
        <p:txBody>
          <a:bodyPr wrap="square" rtlCol="0">
            <a:spAutoFit/>
          </a:bodyPr>
          <a:lstStyle/>
          <a:p>
            <a:pPr algn="just">
              <a:lnSpc>
                <a:spcPct val="130000"/>
              </a:lnSpc>
              <a:spcAft>
                <a:spcPts val="600"/>
              </a:spcAft>
              <a:buClr>
                <a:schemeClr val="accent1"/>
              </a:buClr>
            </a:pPr>
            <a:r>
              <a:rPr lang="en-US" altLang="zh-CN" dirty="0">
                <a:latin typeface="微软雅黑" panose="020B0503020204020204" pitchFamily="34" charset="-122"/>
                <a:ea typeface="微软雅黑" panose="020B0503020204020204" pitchFamily="34" charset="-122"/>
              </a:rPr>
              <a:t>Rajpal </a:t>
            </a:r>
            <a:r>
              <a:rPr lang="zh-CN" altLang="en-US" dirty="0">
                <a:latin typeface="微软雅黑" panose="020B0503020204020204" pitchFamily="34" charset="-122"/>
                <a:ea typeface="微软雅黑" panose="020B0503020204020204" pitchFamily="34" charset="-122"/>
              </a:rPr>
              <a:t>等提出基于自动编码器</a:t>
            </a:r>
            <a:r>
              <a:rPr lang="en-US" altLang="zh-CN" dirty="0">
                <a:latin typeface="微软雅黑" panose="020B0503020204020204" pitchFamily="34" charset="-122"/>
                <a:ea typeface="微软雅黑" panose="020B0503020204020204" pitchFamily="34" charset="-122"/>
              </a:rPr>
              <a:t>+MLP </a:t>
            </a:r>
            <a:r>
              <a:rPr lang="zh-CN" altLang="en-US" dirty="0">
                <a:latin typeface="微软雅黑" panose="020B0503020204020204" pitchFamily="34" charset="-122"/>
                <a:ea typeface="微软雅黑" panose="020B0503020204020204" pitchFamily="34" charset="-122"/>
              </a:rPr>
              <a:t>的两阶段深度学习模型，对 </a:t>
            </a:r>
            <a:r>
              <a:rPr lang="en-US" altLang="zh-CN" dirty="0">
                <a:latin typeface="微软雅黑" panose="020B0503020204020204" pitchFamily="34" charset="-122"/>
                <a:ea typeface="微软雅黑" panose="020B0503020204020204" pitchFamily="34" charset="-122"/>
              </a:rPr>
              <a:t>TCGA-BRCA </a:t>
            </a:r>
            <a:r>
              <a:rPr lang="zh-CN" altLang="en-US" dirty="0">
                <a:latin typeface="微软雅黑" panose="020B0503020204020204" pitchFamily="34" charset="-122"/>
                <a:ea typeface="微软雅黑" panose="020B0503020204020204" pitchFamily="34" charset="-122"/>
              </a:rPr>
              <a:t>基因表达数据进行子型分类（</a:t>
            </a:r>
            <a:r>
              <a:rPr lang="en-US" altLang="zh-CN" dirty="0">
                <a:latin typeface="微软雅黑" panose="020B0503020204020204" pitchFamily="34" charset="-122"/>
                <a:ea typeface="微软雅黑" panose="020B0503020204020204" pitchFamily="34" charset="-122"/>
              </a:rPr>
              <a:t>Basal, HER2, </a:t>
            </a:r>
            <a:r>
              <a:rPr lang="en-US" altLang="zh-CN" dirty="0" err="1">
                <a:latin typeface="微软雅黑" panose="020B0503020204020204" pitchFamily="34" charset="-122"/>
                <a:ea typeface="微软雅黑" panose="020B0503020204020204" pitchFamily="34" charset="-122"/>
              </a:rPr>
              <a:t>LumA</a:t>
            </a:r>
            <a:r>
              <a:rPr lang="en-US" altLang="zh-CN" dirty="0">
                <a:latin typeface="微软雅黑" panose="020B0503020204020204" pitchFamily="34" charset="-122"/>
                <a:ea typeface="微软雅黑" panose="020B0503020204020204" pitchFamily="34" charset="-122"/>
              </a:rPr>
              <a:t>, LumB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 </a:t>
            </a:r>
            <a:r>
              <a:rPr lang="zh-CN" altLang="en-US" dirty="0">
                <a:latin typeface="微软雅黑" panose="020B0503020204020204" pitchFamily="34" charset="-122"/>
                <a:ea typeface="微软雅黑" panose="020B0503020204020204" pitchFamily="34" charset="-122"/>
              </a:rPr>
              <a:t>折交叉验证平均准确率达到 </a:t>
            </a:r>
            <a:r>
              <a:rPr lang="en-US" altLang="zh-CN" dirty="0">
                <a:latin typeface="微软雅黑" panose="020B0503020204020204" pitchFamily="34" charset="-122"/>
                <a:ea typeface="微软雅黑" panose="020B0503020204020204" pitchFamily="34" charset="-122"/>
              </a:rPr>
              <a:t>90.7%</a:t>
            </a:r>
            <a:r>
              <a:rPr lang="zh-CN" altLang="en-US" dirty="0">
                <a:latin typeface="微软雅黑" panose="020B0503020204020204" pitchFamily="34" charset="-122"/>
                <a:ea typeface="微软雅黑" panose="020B0503020204020204" pitchFamily="34" charset="-122"/>
              </a:rPr>
              <a:t>。研究使用 </a:t>
            </a:r>
            <a:r>
              <a:rPr lang="en-US" altLang="zh-CN" dirty="0">
                <a:latin typeface="微软雅黑" panose="020B0503020204020204" pitchFamily="34" charset="-122"/>
                <a:ea typeface="微软雅黑" panose="020B0503020204020204" pitchFamily="34" charset="-122"/>
              </a:rPr>
              <a:t>AE </a:t>
            </a:r>
            <a:r>
              <a:rPr lang="zh-CN" altLang="en-US" dirty="0">
                <a:latin typeface="微软雅黑" panose="020B0503020204020204" pitchFamily="34" charset="-122"/>
                <a:ea typeface="微软雅黑" panose="020B0503020204020204" pitchFamily="34" charset="-122"/>
              </a:rPr>
              <a:t>降维将数万维基因表达映射至低维特征，再通过 </a:t>
            </a:r>
            <a:r>
              <a:rPr lang="en-US" altLang="zh-CN" dirty="0">
                <a:latin typeface="微软雅黑" panose="020B0503020204020204" pitchFamily="34" charset="-122"/>
                <a:ea typeface="微软雅黑" panose="020B0503020204020204" pitchFamily="34" charset="-122"/>
              </a:rPr>
              <a:t>fully-connected MLP </a:t>
            </a:r>
            <a:r>
              <a:rPr lang="zh-CN" altLang="en-US" dirty="0">
                <a:latin typeface="微软雅黑" panose="020B0503020204020204" pitchFamily="34" charset="-122"/>
                <a:ea typeface="微软雅黑" panose="020B0503020204020204" pitchFamily="34" charset="-122"/>
              </a:rPr>
              <a:t>完成分类，适应高维非线性映射任务。</a:t>
            </a:r>
            <a:r>
              <a:rPr lang="en-US" altLang="zh-CN" baseline="30000" dirty="0">
                <a:latin typeface="微软雅黑" panose="020B0503020204020204" pitchFamily="34" charset="-122"/>
                <a:ea typeface="微软雅黑" panose="020B0503020204020204" pitchFamily="34" charset="-122"/>
              </a:rPr>
              <a:t> [18]</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EEA0DF2-85FA-410B-2F04-44EC38F3FC4A}"/>
              </a:ext>
            </a:extLst>
          </p:cNvPr>
          <p:cNvPicPr>
            <a:picLocks noChangeAspect="1"/>
          </p:cNvPicPr>
          <p:nvPr/>
        </p:nvPicPr>
        <p:blipFill>
          <a:blip r:embed="rId3"/>
          <a:stretch>
            <a:fillRect/>
          </a:stretch>
        </p:blipFill>
        <p:spPr>
          <a:xfrm>
            <a:off x="505828" y="1459572"/>
            <a:ext cx="5391652" cy="3894676"/>
          </a:xfrm>
          <a:prstGeom prst="rect">
            <a:avLst/>
          </a:prstGeom>
          <a:ln>
            <a:solidFill>
              <a:schemeClr val="accent1"/>
            </a:solidFill>
          </a:ln>
        </p:spPr>
      </p:pic>
    </p:spTree>
    <p:extLst>
      <p:ext uri="{BB962C8B-B14F-4D97-AF65-F5344CB8AC3E}">
        <p14:creationId xmlns:p14="http://schemas.microsoft.com/office/powerpoint/2010/main" val="36723244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D20C-0245-ABD3-CD37-6A2E3E3CC88A}"/>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9308878B-C668-A928-94D6-2C7546158CE1}"/>
              </a:ext>
            </a:extLst>
          </p:cNvPr>
          <p:cNvCxnSpPr>
            <a:cxnSpLocks/>
            <a:stCxn id="23" idx="3"/>
          </p:cNvCxnSpPr>
          <p:nvPr/>
        </p:nvCxnSpPr>
        <p:spPr>
          <a:xfrm flipV="1">
            <a:off x="5524642" y="623737"/>
            <a:ext cx="5339184"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FAE8931-53A3-48E0-B148-B3AC8254EB7E}"/>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2.3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994C2664-0A85-9AE1-167E-FCE9A8255E18}"/>
              </a:ext>
            </a:extLst>
          </p:cNvPr>
          <p:cNvSpPr txBox="1"/>
          <p:nvPr/>
        </p:nvSpPr>
        <p:spPr>
          <a:xfrm>
            <a:off x="1010265" y="410905"/>
            <a:ext cx="4514377" cy="461665"/>
          </a:xfrm>
          <a:prstGeom prst="rect">
            <a:avLst/>
          </a:prstGeom>
          <a:noFill/>
        </p:spPr>
        <p:txBody>
          <a:bodyPr wrap="none" rtlCol="0">
            <a:spAutoFit/>
          </a:bodyPr>
          <a:lstStyle/>
          <a:p>
            <a:r>
              <a:rPr lang="zh-CN" altLang="en-US" sz="2400" b="1" dirty="0">
                <a:latin typeface="+mj-ea"/>
                <a:ea typeface="+mj-ea"/>
              </a:rPr>
              <a:t>机器学习模型概述</a:t>
            </a:r>
            <a:r>
              <a:rPr lang="en-US" altLang="zh-CN" sz="2400" b="1" dirty="0">
                <a:latin typeface="+mj-ea"/>
                <a:ea typeface="+mj-ea"/>
              </a:rPr>
              <a:t>——CNN</a:t>
            </a:r>
            <a:r>
              <a:rPr lang="en-US" altLang="zh-CN" sz="2400" b="1" baseline="30000" dirty="0">
                <a:latin typeface="+mj-ea"/>
                <a:ea typeface="+mj-ea"/>
              </a:rPr>
              <a:t>[20] </a:t>
            </a:r>
            <a:endParaRPr lang="zh-CN" altLang="en-US" sz="2400" b="1" baseline="30000" dirty="0">
              <a:latin typeface="+mj-ea"/>
              <a:ea typeface="+mj-ea"/>
            </a:endParaRPr>
          </a:p>
        </p:txBody>
      </p:sp>
      <p:sp>
        <p:nvSpPr>
          <p:cNvPr id="11" name="文本框 10">
            <a:extLst>
              <a:ext uri="{FF2B5EF4-FFF2-40B4-BE49-F238E27FC236}">
                <a16:creationId xmlns:a16="http://schemas.microsoft.com/office/drawing/2014/main" id="{D9C47D10-6201-B446-D2F3-0EB818BB24E1}"/>
              </a:ext>
            </a:extLst>
          </p:cNvPr>
          <p:cNvSpPr txBox="1"/>
          <p:nvPr/>
        </p:nvSpPr>
        <p:spPr>
          <a:xfrm>
            <a:off x="6435394" y="753140"/>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算法原理</a:t>
            </a:r>
          </a:p>
        </p:txBody>
      </p:sp>
      <p:cxnSp>
        <p:nvCxnSpPr>
          <p:cNvPr id="12" name="直接连接符 11">
            <a:extLst>
              <a:ext uri="{FF2B5EF4-FFF2-40B4-BE49-F238E27FC236}">
                <a16:creationId xmlns:a16="http://schemas.microsoft.com/office/drawing/2014/main" id="{2DBF0C12-E3D2-AAD1-EDD4-3F1A20F6A128}"/>
              </a:ext>
            </a:extLst>
          </p:cNvPr>
          <p:cNvCxnSpPr>
            <a:cxnSpLocks/>
          </p:cNvCxnSpPr>
          <p:nvPr/>
        </p:nvCxnSpPr>
        <p:spPr>
          <a:xfrm>
            <a:off x="6435394" y="1184865"/>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67A4C8A6-E6E1-2377-D995-68FFBB61C60A}"/>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16</a:t>
            </a:fld>
            <a:endParaRPr lang="zh-CN" altLang="en-US"/>
          </a:p>
        </p:txBody>
      </p:sp>
      <p:sp>
        <p:nvSpPr>
          <p:cNvPr id="6" name="文本框 5">
            <a:extLst>
              <a:ext uri="{FF2B5EF4-FFF2-40B4-BE49-F238E27FC236}">
                <a16:creationId xmlns:a16="http://schemas.microsoft.com/office/drawing/2014/main" id="{A8C22D62-228F-4673-4C74-D6E68501616F}"/>
              </a:ext>
            </a:extLst>
          </p:cNvPr>
          <p:cNvSpPr txBox="1"/>
          <p:nvPr/>
        </p:nvSpPr>
        <p:spPr>
          <a:xfrm>
            <a:off x="377749" y="4978901"/>
            <a:ext cx="5618846"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2.8 Architecture of one-dimensional convolutional neural network (1DCNN)</a:t>
            </a:r>
            <a:r>
              <a:rPr lang="en-US" altLang="zh-CN" sz="1100" baseline="30000" dirty="0">
                <a:latin typeface="微软雅黑" panose="020B0503020204020204" pitchFamily="34" charset="-122"/>
                <a:ea typeface="微软雅黑" panose="020B0503020204020204" pitchFamily="34" charset="-122"/>
              </a:rPr>
              <a:t> [19]</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DBDE74B-2229-CAF4-8D90-79AC5900372D}"/>
              </a:ext>
            </a:extLst>
          </p:cNvPr>
          <p:cNvSpPr txBox="1"/>
          <p:nvPr/>
        </p:nvSpPr>
        <p:spPr>
          <a:xfrm>
            <a:off x="0" y="6119336"/>
            <a:ext cx="12192000"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[19] Aceves-Fernández M A, Domínguez-Guevara R, Pedraza-Ortega J C, et al. Evaluation of key parameters using deep convolutional neural networks for airborne pollution (PM10) prediction[J]. Discrete Dynamics in Nature and Society, 2020, 2020(1): 2792481.</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[20] Fukushima, K. (1980).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Neocognitron</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self-organizing neural network model for a mechanism of pattern recognition unaffected by shift in position. Biological Cybernetics, 36(4), 193–202.</a:t>
            </a:r>
          </a:p>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[21]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Elbashir</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A.A., et al. A bio‑inspired convolution neural network architecture for automatic breast cancer detection using gene expression data. Sci Rep. 2023;13:41731. doi:10.1038/s41598-023-41731-z</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8" name="矩形 67">
            <a:extLst>
              <a:ext uri="{FF2B5EF4-FFF2-40B4-BE49-F238E27FC236}">
                <a16:creationId xmlns:a16="http://schemas.microsoft.com/office/drawing/2014/main" id="{12D2534D-B408-E2A7-90F1-4C65AA82C074}"/>
              </a:ext>
            </a:extLst>
          </p:cNvPr>
          <p:cNvSpPr/>
          <p:nvPr/>
        </p:nvSpPr>
        <p:spPr>
          <a:xfrm>
            <a:off x="238622" y="2172285"/>
            <a:ext cx="6018078" cy="2798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60F64BC-EDEF-9514-6B7F-78EEB86A161D}"/>
              </a:ext>
            </a:extLst>
          </p:cNvPr>
          <p:cNvSpPr txBox="1"/>
          <p:nvPr/>
        </p:nvSpPr>
        <p:spPr>
          <a:xfrm>
            <a:off x="6320994" y="1122146"/>
            <a:ext cx="5742989" cy="2217851"/>
          </a:xfrm>
          <a:prstGeom prst="rect">
            <a:avLst/>
          </a:prstGeom>
          <a:noFill/>
        </p:spPr>
        <p:txBody>
          <a:bodyPr wrap="square" rtlCol="0">
            <a:spAutoFit/>
          </a:bodyPr>
          <a:lstStyle/>
          <a:p>
            <a:pPr algn="just">
              <a:lnSpc>
                <a:spcPct val="130000"/>
              </a:lnSpc>
              <a:spcAft>
                <a:spcPts val="600"/>
              </a:spcAft>
              <a:buClr>
                <a:schemeClr val="accent1"/>
              </a:buClr>
            </a:pPr>
            <a:r>
              <a:rPr lang="zh-CN" altLang="en-US" dirty="0">
                <a:latin typeface="微软雅黑" panose="020B0503020204020204" pitchFamily="34" charset="-122"/>
                <a:ea typeface="微软雅黑" panose="020B0503020204020204" pitchFamily="34" charset="-122"/>
              </a:rPr>
              <a:t>       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）是一类特殊的深度学习模型，其架构设计特别擅长处理具有网格状拓扑结构的数据，如图像（</a:t>
            </a:r>
            <a:r>
              <a:rPr lang="en-US" altLang="zh-CN" dirty="0">
                <a:latin typeface="微软雅黑" panose="020B0503020204020204" pitchFamily="34" charset="-122"/>
                <a:ea typeface="微软雅黑" panose="020B0503020204020204" pitchFamily="34" charset="-122"/>
              </a:rPr>
              <a:t>2D </a:t>
            </a:r>
            <a:r>
              <a:rPr lang="zh-CN" altLang="en-US" dirty="0">
                <a:latin typeface="微软雅黑" panose="020B0503020204020204" pitchFamily="34" charset="-122"/>
                <a:ea typeface="微软雅黑" panose="020B0503020204020204" pitchFamily="34" charset="-122"/>
              </a:rPr>
              <a:t>网格）、视频（</a:t>
            </a:r>
            <a:r>
              <a:rPr lang="en-US" altLang="zh-CN" dirty="0">
                <a:latin typeface="微软雅黑" panose="020B0503020204020204" pitchFamily="34" charset="-122"/>
                <a:ea typeface="微软雅黑" panose="020B0503020204020204" pitchFamily="34" charset="-122"/>
              </a:rPr>
              <a:t>3D </a:t>
            </a:r>
            <a:r>
              <a:rPr lang="zh-CN" altLang="en-US" dirty="0">
                <a:latin typeface="微软雅黑" panose="020B0503020204020204" pitchFamily="34" charset="-122"/>
                <a:ea typeface="微软雅黑" panose="020B0503020204020204" pitchFamily="34" charset="-122"/>
              </a:rPr>
              <a:t>网格，包含时间序列）或序列数据（</a:t>
            </a:r>
            <a:r>
              <a:rPr lang="en-US" altLang="zh-CN" dirty="0">
                <a:latin typeface="微软雅黑" panose="020B0503020204020204" pitchFamily="34" charset="-122"/>
                <a:ea typeface="微软雅黑" panose="020B0503020204020204" pitchFamily="34" charset="-122"/>
              </a:rPr>
              <a:t>1D</a:t>
            </a:r>
            <a:r>
              <a:rPr lang="zh-CN" altLang="en-US" dirty="0">
                <a:latin typeface="微软雅黑" panose="020B0503020204020204" pitchFamily="34" charset="-122"/>
                <a:ea typeface="微软雅黑" panose="020B0503020204020204" pitchFamily="34" charset="-122"/>
              </a:rPr>
              <a:t>网格）。虽然</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最初因其在计算机视觉领域的突破性成就而闻名，但其核心思想和组件已被成功地推广和应用于处理其他类型的数据。</a:t>
            </a:r>
          </a:p>
        </p:txBody>
      </p:sp>
      <p:sp>
        <p:nvSpPr>
          <p:cNvPr id="19" name="文本框 18">
            <a:extLst>
              <a:ext uri="{FF2B5EF4-FFF2-40B4-BE49-F238E27FC236}">
                <a16:creationId xmlns:a16="http://schemas.microsoft.com/office/drawing/2014/main" id="{2C972078-2C23-6CFD-3990-AB497FDC85E0}"/>
              </a:ext>
            </a:extLst>
          </p:cNvPr>
          <p:cNvSpPr txBox="1"/>
          <p:nvPr/>
        </p:nvSpPr>
        <p:spPr>
          <a:xfrm>
            <a:off x="6435394" y="3353462"/>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算法应用</a:t>
            </a:r>
          </a:p>
        </p:txBody>
      </p:sp>
      <p:cxnSp>
        <p:nvCxnSpPr>
          <p:cNvPr id="20" name="直接连接符 19">
            <a:extLst>
              <a:ext uri="{FF2B5EF4-FFF2-40B4-BE49-F238E27FC236}">
                <a16:creationId xmlns:a16="http://schemas.microsoft.com/office/drawing/2014/main" id="{DC78AB58-C597-7E38-7BDF-523DEEF5D573}"/>
              </a:ext>
            </a:extLst>
          </p:cNvPr>
          <p:cNvCxnSpPr>
            <a:cxnSpLocks/>
          </p:cNvCxnSpPr>
          <p:nvPr/>
        </p:nvCxnSpPr>
        <p:spPr>
          <a:xfrm>
            <a:off x="6435394" y="3785187"/>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3F0DD22-A580-CAF2-CB2F-906C84AE4260}"/>
              </a:ext>
            </a:extLst>
          </p:cNvPr>
          <p:cNvSpPr txBox="1"/>
          <p:nvPr/>
        </p:nvSpPr>
        <p:spPr>
          <a:xfrm>
            <a:off x="6320995" y="3709566"/>
            <a:ext cx="5618846" cy="2217851"/>
          </a:xfrm>
          <a:prstGeom prst="rect">
            <a:avLst/>
          </a:prstGeom>
          <a:noFill/>
        </p:spPr>
        <p:txBody>
          <a:bodyPr wrap="square" rtlCol="0">
            <a:spAutoFit/>
          </a:bodyPr>
          <a:lstStyle/>
          <a:p>
            <a:pPr algn="just">
              <a:lnSpc>
                <a:spcPct val="130000"/>
              </a:lnSpc>
              <a:spcAft>
                <a:spcPts val="600"/>
              </a:spcAft>
              <a:buClr>
                <a:schemeClr val="accent1"/>
              </a:buClr>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Elbashir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等构建 </a:t>
            </a:r>
            <a:r>
              <a:rPr lang="en-US" altLang="zh-CN" dirty="0">
                <a:latin typeface="微软雅黑" panose="020B0503020204020204" pitchFamily="34" charset="-122"/>
                <a:ea typeface="微软雅黑" panose="020B0503020204020204" pitchFamily="34" charset="-122"/>
              </a:rPr>
              <a:t>bio‑inspired CNN </a:t>
            </a:r>
            <a:r>
              <a:rPr lang="zh-CN" altLang="en-US" dirty="0">
                <a:latin typeface="微软雅黑" panose="020B0503020204020204" pitchFamily="34" charset="-122"/>
                <a:ea typeface="微软雅黑" panose="020B0503020204020204" pitchFamily="34" charset="-122"/>
              </a:rPr>
              <a:t>结合优化算法 </a:t>
            </a:r>
            <a:r>
              <a:rPr lang="en-US" altLang="zh-CN" dirty="0">
                <a:latin typeface="微软雅黑" panose="020B0503020204020204" pitchFamily="34" charset="-122"/>
                <a:ea typeface="微软雅黑" panose="020B0503020204020204" pitchFamily="34" charset="-122"/>
              </a:rPr>
              <a:t>EOSA</a:t>
            </a:r>
            <a:r>
              <a:rPr lang="zh-CN" altLang="en-US" dirty="0">
                <a:latin typeface="微软雅黑" panose="020B0503020204020204" pitchFamily="34" charset="-122"/>
                <a:ea typeface="微软雅黑" panose="020B0503020204020204" pitchFamily="34" charset="-122"/>
              </a:rPr>
              <a:t>，处理 </a:t>
            </a:r>
            <a:r>
              <a:rPr lang="en-US" altLang="zh-CN" dirty="0">
                <a:latin typeface="微软雅黑" panose="020B0503020204020204" pitchFamily="34" charset="-122"/>
                <a:ea typeface="微软雅黑" panose="020B0503020204020204" pitchFamily="34" charset="-122"/>
              </a:rPr>
              <a:t>TCGA-BRCA </a:t>
            </a:r>
            <a:r>
              <a:rPr lang="zh-CN" altLang="en-US" dirty="0">
                <a:latin typeface="微软雅黑" panose="020B0503020204020204" pitchFamily="34" charset="-122"/>
                <a:ea typeface="微软雅黑" panose="020B0503020204020204" pitchFamily="34" charset="-122"/>
              </a:rPr>
              <a:t>基因表达谱作为“图像”进行癌症组织识别，模型准确率达 </a:t>
            </a:r>
            <a:r>
              <a:rPr lang="en-US" altLang="zh-CN" dirty="0">
                <a:latin typeface="微软雅黑" panose="020B0503020204020204" pitchFamily="34" charset="-122"/>
                <a:ea typeface="微软雅黑" panose="020B0503020204020204" pitchFamily="34" charset="-122"/>
              </a:rPr>
              <a:t>98.3%</a:t>
            </a:r>
            <a:r>
              <a:rPr lang="zh-CN" altLang="en-US" dirty="0">
                <a:latin typeface="微软雅黑" panose="020B0503020204020204" pitchFamily="34" charset="-122"/>
                <a:ea typeface="微软雅黑" panose="020B0503020204020204" pitchFamily="34" charset="-122"/>
              </a:rPr>
              <a:t>。研究将基因表达向量重塑为二维图像输入 </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，利用卷积层提取局部模式，</a:t>
            </a:r>
            <a:r>
              <a:rPr lang="en-US" altLang="zh-CN" dirty="0">
                <a:latin typeface="微软雅黑" panose="020B0503020204020204" pitchFamily="34" charset="-122"/>
                <a:ea typeface="微软雅黑" panose="020B0503020204020204" pitchFamily="34" charset="-122"/>
              </a:rPr>
              <a:t>EOSA </a:t>
            </a:r>
            <a:r>
              <a:rPr lang="zh-CN" altLang="en-US" dirty="0">
                <a:latin typeface="微软雅黑" panose="020B0503020204020204" pitchFamily="34" charset="-122"/>
                <a:ea typeface="微软雅黑" panose="020B0503020204020204" pitchFamily="34" charset="-122"/>
              </a:rPr>
              <a:t>优化权重，以识别肿瘤与正常样本。</a:t>
            </a:r>
            <a:r>
              <a:rPr lang="en-US" altLang="zh-CN" baseline="30000" dirty="0">
                <a:latin typeface="微软雅黑" panose="020B0503020204020204" pitchFamily="34" charset="-122"/>
                <a:ea typeface="微软雅黑" panose="020B0503020204020204" pitchFamily="34" charset="-122"/>
              </a:rPr>
              <a:t>[21] </a:t>
            </a:r>
            <a:endParaRPr lang="zh-CN" altLang="en-US" dirty="0">
              <a:latin typeface="微软雅黑" panose="020B0503020204020204" pitchFamily="34" charset="-122"/>
              <a:ea typeface="微软雅黑" panose="020B0503020204020204" pitchFamily="34" charset="-122"/>
            </a:endParaRPr>
          </a:p>
        </p:txBody>
      </p:sp>
      <p:pic>
        <p:nvPicPr>
          <p:cNvPr id="14338" name="Picture 2" descr="Architecture of one-dimensional convolutional neural network (1DCNN).... |  Download Scientific Diagram">
            <a:extLst>
              <a:ext uri="{FF2B5EF4-FFF2-40B4-BE49-F238E27FC236}">
                <a16:creationId xmlns:a16="http://schemas.microsoft.com/office/drawing/2014/main" id="{0E463717-0891-E06D-E113-2AE108EB9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2042638"/>
            <a:ext cx="6018078" cy="2798406"/>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7003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89D1-3AA3-F95C-0FBC-C2C9C9F1DA7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752A029-7325-7D99-853B-2CB277E317F1}"/>
              </a:ext>
            </a:extLst>
          </p:cNvPr>
          <p:cNvSpPr/>
          <p:nvPr/>
        </p:nvSpPr>
        <p:spPr>
          <a:xfrm>
            <a:off x="4934267" y="160735"/>
            <a:ext cx="2323467" cy="1318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11B65E7-76AF-F742-CA59-D27BAA2C1CF2}"/>
              </a:ext>
            </a:extLst>
          </p:cNvPr>
          <p:cNvSpPr txBox="1"/>
          <p:nvPr/>
        </p:nvSpPr>
        <p:spPr>
          <a:xfrm>
            <a:off x="5442615" y="134038"/>
            <a:ext cx="1306769" cy="1107996"/>
          </a:xfrm>
          <a:prstGeom prst="rect">
            <a:avLst/>
          </a:prstGeom>
          <a:noFill/>
        </p:spPr>
        <p:txBody>
          <a:bodyPr wrap="none" rtlCol="0">
            <a:spAutoFit/>
          </a:bodyPr>
          <a:lstStyle/>
          <a:p>
            <a:pPr algn="ctr"/>
            <a:r>
              <a:rPr lang="en-US" altLang="zh-CN" sz="6600" b="1" spc="300" dirty="0">
                <a:solidFill>
                  <a:schemeClr val="bg1"/>
                </a:solidFill>
                <a:latin typeface="+mj-ea"/>
                <a:ea typeface="+mj-ea"/>
              </a:rPr>
              <a:t>03</a:t>
            </a:r>
            <a:endParaRPr lang="zh-CN" altLang="en-US" sz="6600" b="1" spc="300" dirty="0">
              <a:solidFill>
                <a:schemeClr val="bg1"/>
              </a:solidFill>
              <a:latin typeface="+mj-ea"/>
              <a:ea typeface="+mj-ea"/>
            </a:endParaRPr>
          </a:p>
        </p:txBody>
      </p:sp>
      <p:sp>
        <p:nvSpPr>
          <p:cNvPr id="5" name="文本框 4">
            <a:extLst>
              <a:ext uri="{FF2B5EF4-FFF2-40B4-BE49-F238E27FC236}">
                <a16:creationId xmlns:a16="http://schemas.microsoft.com/office/drawing/2014/main" id="{07ECBD2C-C449-80A7-AD56-87037BF9B5C0}"/>
              </a:ext>
            </a:extLst>
          </p:cNvPr>
          <p:cNvSpPr txBox="1"/>
          <p:nvPr/>
        </p:nvSpPr>
        <p:spPr>
          <a:xfrm>
            <a:off x="5287509" y="1102090"/>
            <a:ext cx="1616982" cy="307777"/>
          </a:xfrm>
          <a:prstGeom prst="rect">
            <a:avLst/>
          </a:prstGeom>
          <a:noFill/>
        </p:spPr>
        <p:txBody>
          <a:bodyPr wrap="none" rtlCol="0">
            <a:spAutoFit/>
          </a:bodyPr>
          <a:lstStyle/>
          <a:p>
            <a:pPr algn="ctr"/>
            <a:r>
              <a:rPr lang="en-US" altLang="zh-CN" sz="1400" spc="300" dirty="0">
                <a:solidFill>
                  <a:schemeClr val="bg1"/>
                </a:solidFill>
                <a:latin typeface="微软雅黑" panose="020B0503020204020204" pitchFamily="34" charset="-122"/>
                <a:ea typeface="微软雅黑" panose="020B0503020204020204" pitchFamily="34" charset="-122"/>
              </a:rPr>
              <a:t>PART THREE</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3B8553B-5E58-7FED-32C8-F15951F3393F}"/>
              </a:ext>
            </a:extLst>
          </p:cNvPr>
          <p:cNvSpPr txBox="1"/>
          <p:nvPr/>
        </p:nvSpPr>
        <p:spPr>
          <a:xfrm>
            <a:off x="4816752" y="1853099"/>
            <a:ext cx="4374982" cy="584775"/>
          </a:xfrm>
          <a:prstGeom prst="rect">
            <a:avLst/>
          </a:prstGeom>
          <a:noFill/>
        </p:spPr>
        <p:txBody>
          <a:bodyPr wrap="square">
            <a:spAutoFit/>
          </a:bodyPr>
          <a:lstStyle>
            <a:defPPr>
              <a:defRPr lang="zh-CN"/>
            </a:defPPr>
            <a:lvl1pPr algn="ctr">
              <a:defRPr sz="3200" b="1">
                <a:solidFill>
                  <a:schemeClr val="bg1">
                    <a:lumMod val="85000"/>
                  </a:schemeClr>
                </a:solidFill>
                <a:latin typeface="+mj-lt"/>
                <a:ea typeface="+mj-ea"/>
              </a:defRPr>
            </a:lvl1pPr>
          </a:lstStyle>
          <a:p>
            <a:r>
              <a:rPr lang="zh-CN" altLang="en-US" dirty="0"/>
              <a:t>研究背景与问题提出</a:t>
            </a:r>
          </a:p>
        </p:txBody>
      </p:sp>
      <p:sp>
        <p:nvSpPr>
          <p:cNvPr id="7" name="矩形: 圆角 6">
            <a:extLst>
              <a:ext uri="{FF2B5EF4-FFF2-40B4-BE49-F238E27FC236}">
                <a16:creationId xmlns:a16="http://schemas.microsoft.com/office/drawing/2014/main" id="{ADDC84F8-B22D-E8F3-770B-48442C3653A2}"/>
              </a:ext>
            </a:extLst>
          </p:cNvPr>
          <p:cNvSpPr/>
          <p:nvPr/>
        </p:nvSpPr>
        <p:spPr>
          <a:xfrm>
            <a:off x="3077210" y="178443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01</a:t>
            </a:r>
            <a:endParaRPr lang="zh-CN" altLang="en-US" sz="2800" b="1" dirty="0">
              <a:latin typeface="+mj-ea"/>
              <a:ea typeface="+mj-ea"/>
            </a:endParaRPr>
          </a:p>
        </p:txBody>
      </p:sp>
      <p:sp>
        <p:nvSpPr>
          <p:cNvPr id="8" name="文本框 7">
            <a:extLst>
              <a:ext uri="{FF2B5EF4-FFF2-40B4-BE49-F238E27FC236}">
                <a16:creationId xmlns:a16="http://schemas.microsoft.com/office/drawing/2014/main" id="{B834B958-5829-2884-DF6E-7B1BB53CE417}"/>
              </a:ext>
            </a:extLst>
          </p:cNvPr>
          <p:cNvSpPr txBox="1"/>
          <p:nvPr/>
        </p:nvSpPr>
        <p:spPr>
          <a:xfrm>
            <a:off x="4816752" y="3011879"/>
            <a:ext cx="4374982" cy="584775"/>
          </a:xfrm>
          <a:prstGeom prst="rect">
            <a:avLst/>
          </a:prstGeom>
          <a:noFill/>
        </p:spPr>
        <p:txBody>
          <a:bodyPr wrap="square">
            <a:spAutoFit/>
          </a:bodyPr>
          <a:lstStyle>
            <a:defPPr>
              <a:defRPr lang="zh-CN"/>
            </a:defPPr>
            <a:lvl1pPr algn="ctr">
              <a:defRPr sz="3200" b="1">
                <a:solidFill>
                  <a:schemeClr val="bg1">
                    <a:lumMod val="85000"/>
                  </a:schemeClr>
                </a:solidFill>
                <a:latin typeface="+mj-lt"/>
                <a:ea typeface="+mj-ea"/>
              </a:defRPr>
            </a:lvl1pPr>
          </a:lstStyle>
          <a:p>
            <a:r>
              <a:rPr lang="zh-CN" altLang="en-US" dirty="0"/>
              <a:t>数据获取与方法应用</a:t>
            </a:r>
            <a:endParaRPr lang="en-US" altLang="zh-CN" dirty="0"/>
          </a:p>
        </p:txBody>
      </p:sp>
      <p:sp>
        <p:nvSpPr>
          <p:cNvPr id="9" name="矩形: 圆角 8">
            <a:extLst>
              <a:ext uri="{FF2B5EF4-FFF2-40B4-BE49-F238E27FC236}">
                <a16:creationId xmlns:a16="http://schemas.microsoft.com/office/drawing/2014/main" id="{44D9A091-DEFD-BA77-75E2-BEA440444EFF}"/>
              </a:ext>
            </a:extLst>
          </p:cNvPr>
          <p:cNvSpPr/>
          <p:nvPr/>
        </p:nvSpPr>
        <p:spPr>
          <a:xfrm>
            <a:off x="3077210" y="294321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02</a:t>
            </a:r>
            <a:endParaRPr lang="zh-CN" altLang="en-US" sz="2800" b="1" dirty="0">
              <a:latin typeface="+mj-ea"/>
              <a:ea typeface="+mj-ea"/>
            </a:endParaRPr>
          </a:p>
        </p:txBody>
      </p:sp>
      <p:sp>
        <p:nvSpPr>
          <p:cNvPr id="10" name="文本框 9">
            <a:extLst>
              <a:ext uri="{FF2B5EF4-FFF2-40B4-BE49-F238E27FC236}">
                <a16:creationId xmlns:a16="http://schemas.microsoft.com/office/drawing/2014/main" id="{70E17469-4701-2B03-0CAE-FBB3B28D70F4}"/>
              </a:ext>
            </a:extLst>
          </p:cNvPr>
          <p:cNvSpPr txBox="1"/>
          <p:nvPr/>
        </p:nvSpPr>
        <p:spPr>
          <a:xfrm>
            <a:off x="4816752" y="4170659"/>
            <a:ext cx="4374982" cy="584775"/>
          </a:xfrm>
          <a:prstGeom prst="rect">
            <a:avLst/>
          </a:prstGeom>
          <a:noFill/>
        </p:spPr>
        <p:txBody>
          <a:bodyPr wrap="square">
            <a:spAutoFit/>
          </a:bodyPr>
          <a:lstStyle>
            <a:defPPr>
              <a:defRPr lang="zh-CN"/>
            </a:defPPr>
            <a:lvl1pPr algn="ctr">
              <a:defRPr sz="3200" b="1">
                <a:latin typeface="+mj-lt"/>
                <a:ea typeface="+mj-ea"/>
              </a:defRPr>
            </a:lvl1pPr>
          </a:lstStyle>
          <a:p>
            <a:r>
              <a:rPr lang="zh-CN" altLang="en-US" dirty="0"/>
              <a:t>模型实现与综合评估</a:t>
            </a:r>
            <a:endParaRPr lang="en-US" altLang="zh-CN" dirty="0"/>
          </a:p>
        </p:txBody>
      </p:sp>
      <p:sp>
        <p:nvSpPr>
          <p:cNvPr id="11" name="矩形: 圆角 10">
            <a:extLst>
              <a:ext uri="{FF2B5EF4-FFF2-40B4-BE49-F238E27FC236}">
                <a16:creationId xmlns:a16="http://schemas.microsoft.com/office/drawing/2014/main" id="{97D1D8B7-ACB1-B508-4AEF-2508708938AC}"/>
              </a:ext>
            </a:extLst>
          </p:cNvPr>
          <p:cNvSpPr/>
          <p:nvPr/>
        </p:nvSpPr>
        <p:spPr>
          <a:xfrm>
            <a:off x="3077210" y="4101992"/>
            <a:ext cx="808898" cy="77044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03</a:t>
            </a:r>
            <a:endParaRPr lang="zh-CN" altLang="en-US" sz="3200" b="1" dirty="0">
              <a:latin typeface="+mj-ea"/>
              <a:ea typeface="+mj-ea"/>
            </a:endParaRPr>
          </a:p>
        </p:txBody>
      </p:sp>
      <p:sp>
        <p:nvSpPr>
          <p:cNvPr id="12" name="矩形: 圆角 11">
            <a:extLst>
              <a:ext uri="{FF2B5EF4-FFF2-40B4-BE49-F238E27FC236}">
                <a16:creationId xmlns:a16="http://schemas.microsoft.com/office/drawing/2014/main" id="{83CD1AC9-9C39-4F98-48E1-D20EDC42162D}"/>
              </a:ext>
            </a:extLst>
          </p:cNvPr>
          <p:cNvSpPr/>
          <p:nvPr/>
        </p:nvSpPr>
        <p:spPr>
          <a:xfrm>
            <a:off x="3077210" y="526077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04</a:t>
            </a:r>
            <a:endParaRPr lang="zh-CN" altLang="en-US" sz="2800" b="1" dirty="0">
              <a:latin typeface="+mj-ea"/>
              <a:ea typeface="+mj-ea"/>
            </a:endParaRPr>
          </a:p>
        </p:txBody>
      </p:sp>
      <p:sp>
        <p:nvSpPr>
          <p:cNvPr id="13" name="文本框 12">
            <a:extLst>
              <a:ext uri="{FF2B5EF4-FFF2-40B4-BE49-F238E27FC236}">
                <a16:creationId xmlns:a16="http://schemas.microsoft.com/office/drawing/2014/main" id="{305320AB-258F-AA22-1732-FB40C827E0A0}"/>
              </a:ext>
            </a:extLst>
          </p:cNvPr>
          <p:cNvSpPr txBox="1"/>
          <p:nvPr/>
        </p:nvSpPr>
        <p:spPr>
          <a:xfrm>
            <a:off x="4816752" y="532943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实验总结与结论思考</a:t>
            </a:r>
            <a:endParaRPr lang="en-US" altLang="zh-CN" sz="3200" b="1" dirty="0">
              <a:solidFill>
                <a:schemeClr val="bg1">
                  <a:lumMod val="85000"/>
                </a:schemeClr>
              </a:solidFill>
              <a:latin typeface="+mj-lt"/>
              <a:ea typeface="+mj-ea"/>
            </a:endParaRPr>
          </a:p>
        </p:txBody>
      </p:sp>
    </p:spTree>
    <p:extLst>
      <p:ext uri="{BB962C8B-B14F-4D97-AF65-F5344CB8AC3E}">
        <p14:creationId xmlns:p14="http://schemas.microsoft.com/office/powerpoint/2010/main" val="38032636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B33C1-BE88-D9CD-5852-D620BD19E59F}"/>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1ED9A112-1726-97EA-82EB-9602864268B1}"/>
              </a:ext>
            </a:extLst>
          </p:cNvPr>
          <p:cNvCxnSpPr>
            <a:cxnSpLocks/>
            <a:stCxn id="23" idx="3"/>
          </p:cNvCxnSpPr>
          <p:nvPr/>
        </p:nvCxnSpPr>
        <p:spPr>
          <a:xfrm flipV="1">
            <a:off x="4852984" y="623737"/>
            <a:ext cx="6010842"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595B09D-FED8-ACBB-8BEC-F10FFBEEB2A0}"/>
              </a:ext>
            </a:extLst>
          </p:cNvPr>
          <p:cNvSpPr txBox="1"/>
          <p:nvPr/>
        </p:nvSpPr>
        <p:spPr>
          <a:xfrm>
            <a:off x="377748"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3.1</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E4AEBD7F-C1EA-B77A-EA91-CBE16106D6E3}"/>
              </a:ext>
            </a:extLst>
          </p:cNvPr>
          <p:cNvSpPr txBox="1"/>
          <p:nvPr/>
        </p:nvSpPr>
        <p:spPr>
          <a:xfrm>
            <a:off x="1010265" y="410905"/>
            <a:ext cx="3842719" cy="461665"/>
          </a:xfrm>
          <a:prstGeom prst="rect">
            <a:avLst/>
          </a:prstGeom>
          <a:noFill/>
        </p:spPr>
        <p:txBody>
          <a:bodyPr wrap="none" rtlCol="0">
            <a:spAutoFit/>
          </a:bodyPr>
          <a:lstStyle/>
          <a:p>
            <a:r>
              <a:rPr lang="en-US" altLang="zh-CN" sz="2400" b="1" dirty="0" err="1">
                <a:latin typeface="+mj-ea"/>
                <a:ea typeface="+mj-ea"/>
              </a:rPr>
              <a:t>LightGBM</a:t>
            </a:r>
            <a:r>
              <a:rPr lang="en-US" altLang="zh-CN" sz="2400" b="1" baseline="30000" dirty="0">
                <a:latin typeface="+mj-ea"/>
              </a:rPr>
              <a:t> [10]</a:t>
            </a:r>
            <a:r>
              <a:rPr lang="en-US" altLang="zh-CN" sz="2400" b="1" dirty="0">
                <a:latin typeface="+mj-ea"/>
                <a:ea typeface="+mj-ea"/>
              </a:rPr>
              <a:t> </a:t>
            </a:r>
            <a:r>
              <a:rPr lang="zh-CN" altLang="en-US" sz="2400" b="1" dirty="0">
                <a:latin typeface="+mj-ea"/>
                <a:ea typeface="+mj-ea"/>
              </a:rPr>
              <a:t>实现与评估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855F37B2-D586-0006-4FBD-098484899D99}"/>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18</a:t>
            </a:fld>
            <a:endParaRPr lang="zh-CN" altLang="en-US"/>
          </a:p>
        </p:txBody>
      </p:sp>
      <p:sp>
        <p:nvSpPr>
          <p:cNvPr id="7" name="文本框 6">
            <a:extLst>
              <a:ext uri="{FF2B5EF4-FFF2-40B4-BE49-F238E27FC236}">
                <a16:creationId xmlns:a16="http://schemas.microsoft.com/office/drawing/2014/main" id="{6D495E8E-5432-1EFF-A7D5-E3BD8A8BC968}"/>
              </a:ext>
            </a:extLst>
          </p:cNvPr>
          <p:cNvSpPr txBox="1"/>
          <p:nvPr/>
        </p:nvSpPr>
        <p:spPr>
          <a:xfrm>
            <a:off x="0" y="6604084"/>
            <a:ext cx="12192000"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[10] Ke, G., Meng, Q., Finley, T., Wang, T., Chen, W., Ma, W., Ye, Q., &amp; Liu, T.-Y. (2017).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LightGBM</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Highly Efficient Gradient Boosting Decision Tree. In Advances in Neural Information Processing Systems 30.</a:t>
            </a:r>
          </a:p>
        </p:txBody>
      </p:sp>
      <p:pic>
        <p:nvPicPr>
          <p:cNvPr id="9" name="图片 8">
            <a:extLst>
              <a:ext uri="{FF2B5EF4-FFF2-40B4-BE49-F238E27FC236}">
                <a16:creationId xmlns:a16="http://schemas.microsoft.com/office/drawing/2014/main" id="{FF1F1A6B-8521-5BA6-3DD8-77BCF746717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24294" y="924830"/>
            <a:ext cx="5642598" cy="3417052"/>
          </a:xfrm>
          <a:prstGeom prst="rect">
            <a:avLst/>
          </a:prstGeom>
        </p:spPr>
      </p:pic>
      <p:sp>
        <p:nvSpPr>
          <p:cNvPr id="10" name="文本框 9">
            <a:extLst>
              <a:ext uri="{FF2B5EF4-FFF2-40B4-BE49-F238E27FC236}">
                <a16:creationId xmlns:a16="http://schemas.microsoft.com/office/drawing/2014/main" id="{866B0893-7396-4553-CACE-18ACA3DBD07A}"/>
              </a:ext>
            </a:extLst>
          </p:cNvPr>
          <p:cNvSpPr txBox="1"/>
          <p:nvPr/>
        </p:nvSpPr>
        <p:spPr>
          <a:xfrm>
            <a:off x="7102918" y="691736"/>
            <a:ext cx="2685351"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5 </a:t>
            </a:r>
            <a:r>
              <a:rPr lang="en-US" altLang="zh-CN" sz="1400" dirty="0" err="1">
                <a:latin typeface="微软雅黑" panose="020B0503020204020204" pitchFamily="34" charset="-122"/>
                <a:ea typeface="微软雅黑" panose="020B0503020204020204" pitchFamily="34" charset="-122"/>
              </a:rPr>
              <a:t>LightGBM</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超参数搜索空间</a:t>
            </a:r>
          </a:p>
        </p:txBody>
      </p:sp>
      <p:pic>
        <p:nvPicPr>
          <p:cNvPr id="14" name="图片 13">
            <a:extLst>
              <a:ext uri="{FF2B5EF4-FFF2-40B4-BE49-F238E27FC236}">
                <a16:creationId xmlns:a16="http://schemas.microsoft.com/office/drawing/2014/main" id="{2329E864-AB6A-B641-B477-84B30195D43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785645" y="4636034"/>
            <a:ext cx="3682355" cy="2003294"/>
          </a:xfrm>
          <a:prstGeom prst="rect">
            <a:avLst/>
          </a:prstGeom>
        </p:spPr>
      </p:pic>
      <p:sp>
        <p:nvSpPr>
          <p:cNvPr id="15" name="文本框 14">
            <a:extLst>
              <a:ext uri="{FF2B5EF4-FFF2-40B4-BE49-F238E27FC236}">
                <a16:creationId xmlns:a16="http://schemas.microsoft.com/office/drawing/2014/main" id="{30956799-D15C-8EED-F2F6-4E45BC32FC1E}"/>
              </a:ext>
            </a:extLst>
          </p:cNvPr>
          <p:cNvSpPr txBox="1"/>
          <p:nvPr/>
        </p:nvSpPr>
        <p:spPr>
          <a:xfrm>
            <a:off x="1284147" y="4421149"/>
            <a:ext cx="2685351"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4 </a:t>
            </a:r>
            <a:r>
              <a:rPr lang="en-US" altLang="zh-CN" sz="1400" dirty="0" err="1">
                <a:latin typeface="微软雅黑" panose="020B0503020204020204" pitchFamily="34" charset="-122"/>
                <a:ea typeface="微软雅黑" panose="020B0503020204020204" pitchFamily="34" charset="-122"/>
              </a:rPr>
              <a:t>LightGBM</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最优超参数配置</a:t>
            </a:r>
          </a:p>
        </p:txBody>
      </p:sp>
      <p:pic>
        <p:nvPicPr>
          <p:cNvPr id="18" name="图片 17">
            <a:extLst>
              <a:ext uri="{FF2B5EF4-FFF2-40B4-BE49-F238E27FC236}">
                <a16:creationId xmlns:a16="http://schemas.microsoft.com/office/drawing/2014/main" id="{8544C2C2-5B97-B7F6-AEFE-04C884D1145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530918" y="1162114"/>
            <a:ext cx="4191808" cy="3292659"/>
          </a:xfrm>
          <a:prstGeom prst="rect">
            <a:avLst/>
          </a:prstGeom>
        </p:spPr>
      </p:pic>
      <p:sp>
        <p:nvSpPr>
          <p:cNvPr id="21" name="文本框 20">
            <a:extLst>
              <a:ext uri="{FF2B5EF4-FFF2-40B4-BE49-F238E27FC236}">
                <a16:creationId xmlns:a16="http://schemas.microsoft.com/office/drawing/2014/main" id="{1AA73CFD-81CF-3814-2835-6EC539EE17B5}"/>
              </a:ext>
            </a:extLst>
          </p:cNvPr>
          <p:cNvSpPr txBox="1"/>
          <p:nvPr/>
        </p:nvSpPr>
        <p:spPr>
          <a:xfrm>
            <a:off x="835306" y="913361"/>
            <a:ext cx="358303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3 </a:t>
            </a:r>
            <a:r>
              <a:rPr lang="en-US" altLang="zh-CN" sz="1400" dirty="0" err="1">
                <a:latin typeface="微软雅黑" panose="020B0503020204020204" pitchFamily="34" charset="-122"/>
                <a:ea typeface="微软雅黑" panose="020B0503020204020204" pitchFamily="34" charset="-122"/>
              </a:rPr>
              <a:t>LightGBM</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模型在测试集上的性能指标</a:t>
            </a:r>
          </a:p>
        </p:txBody>
      </p:sp>
      <p:sp>
        <p:nvSpPr>
          <p:cNvPr id="28" name="文本框 27">
            <a:extLst>
              <a:ext uri="{FF2B5EF4-FFF2-40B4-BE49-F238E27FC236}">
                <a16:creationId xmlns:a16="http://schemas.microsoft.com/office/drawing/2014/main" id="{D9C1CD77-050A-3DEA-299B-B77DCCA3419C}"/>
              </a:ext>
            </a:extLst>
          </p:cNvPr>
          <p:cNvSpPr txBox="1"/>
          <p:nvPr/>
        </p:nvSpPr>
        <p:spPr>
          <a:xfrm>
            <a:off x="4787427" y="4570371"/>
            <a:ext cx="2432332" cy="1446550"/>
          </a:xfrm>
          <a:prstGeom prst="rect">
            <a:avLst/>
          </a:prstGeom>
          <a:noFill/>
        </p:spPr>
        <p:txBody>
          <a:bodyPr wrap="square">
            <a:spAutoFit/>
          </a:bodyPr>
          <a:lstStyle/>
          <a:p>
            <a:pPr>
              <a:buNone/>
            </a:pP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通过交叉验证寻找最佳参数和轮数</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lgb_cv_params_list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objective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"multiclass"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metric</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multi_logloss</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num_class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num_classes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learning_rate</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num_leaves</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等参数来自</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current_params_row</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2" name="文本框 31">
            <a:extLst>
              <a:ext uri="{FF2B5EF4-FFF2-40B4-BE49-F238E27FC236}">
                <a16:creationId xmlns:a16="http://schemas.microsoft.com/office/drawing/2014/main" id="{50BAA521-FCA0-0975-4E61-36F16349E4D1}"/>
              </a:ext>
            </a:extLst>
          </p:cNvPr>
          <p:cNvSpPr txBox="1"/>
          <p:nvPr/>
        </p:nvSpPr>
        <p:spPr>
          <a:xfrm>
            <a:off x="7056406" y="4570371"/>
            <a:ext cx="2943613"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lgb_cv_run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lgb.cv(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params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lgb_cv_params_list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data</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dtrain_lgb</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nrounds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98658"/>
                </a:solidFill>
                <a:effectLst/>
                <a:uLnTx/>
                <a:uFillTx/>
                <a:latin typeface="Times New Roman" panose="02020603050405020304" pitchFamily="18" charset="0"/>
                <a:ea typeface="宋体" panose="02010600030101010101" pitchFamily="2" charset="-122"/>
                <a:cs typeface="Times New Roman" panose="02020603050405020304" pitchFamily="18" charset="0"/>
              </a:rPr>
              <a:t>200</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nfold</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98658"/>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early_stopping_rounds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98658"/>
                </a:solidFill>
                <a:effectLst/>
                <a:uLnTx/>
                <a:uFillTx/>
                <a:latin typeface="Times New Roman" panose="02020603050405020304" pitchFamily="18" charset="0"/>
                <a:ea typeface="宋体" panose="02010600030101010101" pitchFamily="2" charset="-122"/>
                <a:cs typeface="Times New Roman" panose="02020603050405020304" pitchFamily="18" charset="0"/>
              </a:rPr>
              <a:t>30</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stratified</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TRUE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verbose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98658"/>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a:defRPr/>
            </a:pPr>
            <a:r>
              <a:rPr lang="en-US" altLang="zh-CN" sz="110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best_nrounds_lgb</a:t>
            </a:r>
            <a:r>
              <a:rPr lang="en-US" altLang="zh-CN" sz="110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lgb_cv_run</a:t>
            </a:r>
            <a:r>
              <a:rPr lang="en-US" altLang="zh-CN" sz="1100" dirty="0" err="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10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best_iter</a:t>
            </a:r>
            <a:endParaRPr lang="en-US" altLang="zh-CN" sz="110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07D8809D-BA19-017A-B5F8-8F0AB3B7F7C0}"/>
              </a:ext>
            </a:extLst>
          </p:cNvPr>
          <p:cNvSpPr txBox="1"/>
          <p:nvPr/>
        </p:nvSpPr>
        <p:spPr>
          <a:xfrm>
            <a:off x="9369307" y="4570371"/>
            <a:ext cx="2472173" cy="16158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使用最佳参数训练最终模型</a:t>
            </a:r>
            <a:endParaRPr kumimoji="0" lang="zh-CN" altLang="en-US"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final_lgb_params_list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final_lgb_model</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lgb.train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params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final_lgb_params_list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data</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dtrain_lgb</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nrounds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best_nrounds_from_cv_lgb</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valids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eval</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dvalidation_lgb</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record</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TRUE</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353959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91AD-3D38-B21D-79BA-398C60A4E978}"/>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1440F895-B69A-EEB9-654F-05EA696E21EA}"/>
              </a:ext>
            </a:extLst>
          </p:cNvPr>
          <p:cNvCxnSpPr>
            <a:cxnSpLocks/>
            <a:stCxn id="23" idx="3"/>
          </p:cNvCxnSpPr>
          <p:nvPr/>
        </p:nvCxnSpPr>
        <p:spPr>
          <a:xfrm flipV="1">
            <a:off x="4548413" y="623737"/>
            <a:ext cx="6315413"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0BAD80E-D699-0373-7801-3A4BBD601E74}"/>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3.2</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FD3352F0-BEE9-71EC-9B50-D70D3A9FC614}"/>
              </a:ext>
            </a:extLst>
          </p:cNvPr>
          <p:cNvSpPr txBox="1"/>
          <p:nvPr/>
        </p:nvSpPr>
        <p:spPr>
          <a:xfrm>
            <a:off x="1010265" y="410905"/>
            <a:ext cx="3538148" cy="461665"/>
          </a:xfrm>
          <a:prstGeom prst="rect">
            <a:avLst/>
          </a:prstGeom>
          <a:noFill/>
        </p:spPr>
        <p:txBody>
          <a:bodyPr wrap="none" rtlCol="0">
            <a:spAutoFit/>
          </a:bodyPr>
          <a:lstStyle/>
          <a:p>
            <a:r>
              <a:rPr lang="en-US" altLang="zh-CN" sz="2400" b="1" dirty="0" err="1">
                <a:latin typeface="+mj-ea"/>
                <a:ea typeface="+mj-ea"/>
              </a:rPr>
              <a:t>XGBoost</a:t>
            </a:r>
            <a:r>
              <a:rPr lang="en-US" altLang="zh-CN" sz="2400" b="1" baseline="30000" dirty="0">
                <a:latin typeface="+mj-ea"/>
              </a:rPr>
              <a:t> [12]</a:t>
            </a: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实现与评估</a:t>
            </a:r>
            <a:endParaRPr lang="zh-CN" altLang="en-US" sz="2400" b="1" dirty="0">
              <a:latin typeface="+mj-ea"/>
              <a:ea typeface="+mj-ea"/>
            </a:endParaRPr>
          </a:p>
        </p:txBody>
      </p:sp>
      <p:sp>
        <p:nvSpPr>
          <p:cNvPr id="75" name="灯片编号占位符 74">
            <a:extLst>
              <a:ext uri="{FF2B5EF4-FFF2-40B4-BE49-F238E27FC236}">
                <a16:creationId xmlns:a16="http://schemas.microsoft.com/office/drawing/2014/main" id="{1D8559E3-8F69-1669-E2D1-0DF8D923F4C9}"/>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19</a:t>
            </a:fld>
            <a:endParaRPr lang="zh-CN" altLang="en-US"/>
          </a:p>
        </p:txBody>
      </p:sp>
      <p:sp>
        <p:nvSpPr>
          <p:cNvPr id="7" name="文本框 6">
            <a:extLst>
              <a:ext uri="{FF2B5EF4-FFF2-40B4-BE49-F238E27FC236}">
                <a16:creationId xmlns:a16="http://schemas.microsoft.com/office/drawing/2014/main" id="{CAAC0E61-39F3-ABEE-3742-FC3D162D04F2}"/>
              </a:ext>
            </a:extLst>
          </p:cNvPr>
          <p:cNvSpPr txBox="1"/>
          <p:nvPr/>
        </p:nvSpPr>
        <p:spPr>
          <a:xfrm>
            <a:off x="0" y="6583964"/>
            <a:ext cx="12192000"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[12] Chen, T., &amp;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Guestrin</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C. (2016).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XGBoost</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Scalable Tree Boosting System. In Proceedings of the 22nd ACM SIGKDD International Conference on Knowledge Discovery and Data Mining (pp. 785–794). ACM.</a:t>
            </a:r>
          </a:p>
        </p:txBody>
      </p:sp>
      <p:sp>
        <p:nvSpPr>
          <p:cNvPr id="18" name="文本框 17">
            <a:extLst>
              <a:ext uri="{FF2B5EF4-FFF2-40B4-BE49-F238E27FC236}">
                <a16:creationId xmlns:a16="http://schemas.microsoft.com/office/drawing/2014/main" id="{D9B6DB8E-2F16-3308-3511-9BEED84FAF32}"/>
              </a:ext>
            </a:extLst>
          </p:cNvPr>
          <p:cNvSpPr txBox="1"/>
          <p:nvPr/>
        </p:nvSpPr>
        <p:spPr>
          <a:xfrm>
            <a:off x="1342143" y="4421149"/>
            <a:ext cx="2569358"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7 </a:t>
            </a:r>
            <a:r>
              <a:rPr lang="en-US" altLang="zh-CN" sz="1400" dirty="0" err="1">
                <a:latin typeface="微软雅黑" panose="020B0503020204020204" pitchFamily="34" charset="-122"/>
                <a:ea typeface="微软雅黑" panose="020B0503020204020204" pitchFamily="34" charset="-122"/>
              </a:rPr>
              <a:t>XGBoost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最优超参数配置</a:t>
            </a:r>
          </a:p>
        </p:txBody>
      </p:sp>
      <p:sp>
        <p:nvSpPr>
          <p:cNvPr id="20" name="文本框 19">
            <a:extLst>
              <a:ext uri="{FF2B5EF4-FFF2-40B4-BE49-F238E27FC236}">
                <a16:creationId xmlns:a16="http://schemas.microsoft.com/office/drawing/2014/main" id="{1E5C5C32-13D0-E94A-EB54-38A203E8D230}"/>
              </a:ext>
            </a:extLst>
          </p:cNvPr>
          <p:cNvSpPr txBox="1"/>
          <p:nvPr/>
        </p:nvSpPr>
        <p:spPr>
          <a:xfrm>
            <a:off x="835306" y="913361"/>
            <a:ext cx="358303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6 </a:t>
            </a:r>
            <a:r>
              <a:rPr lang="en-US" altLang="zh-CN" sz="1400" dirty="0" err="1">
                <a:latin typeface="微软雅黑" panose="020B0503020204020204" pitchFamily="34" charset="-122"/>
                <a:ea typeface="微软雅黑" panose="020B0503020204020204" pitchFamily="34" charset="-122"/>
              </a:rPr>
              <a:t>XGBoost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模型在测试集上的性能指标</a:t>
            </a:r>
          </a:p>
        </p:txBody>
      </p:sp>
      <p:sp>
        <p:nvSpPr>
          <p:cNvPr id="21" name="文本框 20">
            <a:extLst>
              <a:ext uri="{FF2B5EF4-FFF2-40B4-BE49-F238E27FC236}">
                <a16:creationId xmlns:a16="http://schemas.microsoft.com/office/drawing/2014/main" id="{E5818175-FA61-EAB3-BC17-93B0A5EBC7B8}"/>
              </a:ext>
            </a:extLst>
          </p:cNvPr>
          <p:cNvSpPr txBox="1"/>
          <p:nvPr/>
        </p:nvSpPr>
        <p:spPr>
          <a:xfrm>
            <a:off x="4895934" y="4409505"/>
            <a:ext cx="2743200" cy="1875898"/>
          </a:xfrm>
          <a:prstGeom prst="rect">
            <a:avLst/>
          </a:prstGeom>
          <a:noFill/>
        </p:spPr>
        <p:txBody>
          <a:bodyPr wrap="square">
            <a:spAutoFit/>
          </a:bodyPr>
          <a:lstStyle/>
          <a:p>
            <a:pPr>
              <a:lnSpc>
                <a:spcPts val="1425"/>
              </a:lnSpc>
              <a:buNone/>
            </a:pP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通过交叉验证寻找最佳参数和轮数</a:t>
            </a:r>
            <a:endParaRPr lang="en-US" altLang="zh-CN" sz="11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在参数搜索循环内</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xgb_cv_params_list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objective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multi:softprob</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多分类概率输出</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eval_metric</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mlogloss</a:t>
            </a:r>
            <a:r>
              <a:rPr lang="en-US" altLang="zh-CN" sz="11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评估指标</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num_class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num_classes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 (eta, </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max_depth</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subsample</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等参数来自</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current_params</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4" name="文本框 23">
            <a:extLst>
              <a:ext uri="{FF2B5EF4-FFF2-40B4-BE49-F238E27FC236}">
                <a16:creationId xmlns:a16="http://schemas.microsoft.com/office/drawing/2014/main" id="{1A634648-64D7-F181-0F9B-95D0057DD7A6}"/>
              </a:ext>
            </a:extLst>
          </p:cNvPr>
          <p:cNvSpPr txBox="1"/>
          <p:nvPr/>
        </p:nvSpPr>
        <p:spPr>
          <a:xfrm>
            <a:off x="7494930" y="4376732"/>
            <a:ext cx="2392394" cy="1875898"/>
          </a:xfrm>
          <a:prstGeom prst="rect">
            <a:avLst/>
          </a:prstGeom>
          <a:noFill/>
        </p:spPr>
        <p:txBody>
          <a:bodyPr wrap="square">
            <a:spAutoFit/>
          </a:bodyPr>
          <a:lstStyle/>
          <a:p>
            <a:pPr>
              <a:lnSpc>
                <a:spcPts val="1425"/>
              </a:lnSpc>
              <a:buNone/>
            </a:pPr>
            <a:r>
              <a:rPr lang="en-US" altLang="zh-CN" sz="1100" b="0" dirty="0" err="1">
                <a:solidFill>
                  <a:srgbClr val="3B3B3B"/>
                </a:solidFill>
                <a:effectLst/>
                <a:latin typeface="Times New Roman" panose="02020603050405020304" pitchFamily="18" charset="0"/>
                <a:cs typeface="Times New Roman" panose="02020603050405020304" pitchFamily="18" charset="0"/>
              </a:rPr>
              <a:t>xgb_cv_run</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&lt;-</a:t>
            </a:r>
            <a:r>
              <a:rPr lang="en-US" altLang="zh-CN" sz="1100" b="0" dirty="0">
                <a:solidFill>
                  <a:srgbClr val="3B3B3B"/>
                </a:solidFill>
                <a:effectLst/>
                <a:latin typeface="Times New Roman" panose="02020603050405020304" pitchFamily="18" charset="0"/>
                <a:cs typeface="Times New Roman" panose="02020603050405020304" pitchFamily="18" charset="0"/>
              </a:rPr>
              <a:t> xgb.cv(</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1080"/>
                </a:solidFill>
                <a:effectLst/>
                <a:latin typeface="Times New Roman" panose="02020603050405020304" pitchFamily="18" charset="0"/>
                <a:cs typeface="Times New Roman" panose="02020603050405020304" pitchFamily="18" charset="0"/>
              </a:rPr>
              <a:t>params</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3B3B3B"/>
                </a:solidFill>
                <a:effectLst/>
                <a:latin typeface="Times New Roman" panose="02020603050405020304" pitchFamily="18" charset="0"/>
                <a:cs typeface="Times New Roman" panose="02020603050405020304" pitchFamily="18" charset="0"/>
              </a:rPr>
              <a:t>xgb_cv_params_list</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1080"/>
                </a:solidFill>
                <a:effectLst/>
                <a:latin typeface="Times New Roman" panose="02020603050405020304" pitchFamily="18" charset="0"/>
                <a:cs typeface="Times New Roman" panose="02020603050405020304" pitchFamily="18" charset="0"/>
              </a:rPr>
              <a:t>data</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3B3B3B"/>
                </a:solidFill>
                <a:effectLst/>
                <a:latin typeface="Times New Roman" panose="02020603050405020304" pitchFamily="18" charset="0"/>
                <a:cs typeface="Times New Roman" panose="02020603050405020304" pitchFamily="18" charset="0"/>
              </a:rPr>
              <a:t>dtrain</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001080"/>
                </a:solidFill>
                <a:effectLst/>
                <a:latin typeface="Times New Roman" panose="02020603050405020304" pitchFamily="18" charset="0"/>
                <a:cs typeface="Times New Roman" panose="02020603050405020304" pitchFamily="18" charset="0"/>
              </a:rPr>
              <a:t>nrounds</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98658"/>
                </a:solidFill>
                <a:effectLst/>
                <a:latin typeface="Times New Roman" panose="02020603050405020304" pitchFamily="18" charset="0"/>
                <a:cs typeface="Times New Roman" panose="02020603050405020304" pitchFamily="18" charset="0"/>
              </a:rPr>
              <a:t>200</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001080"/>
                </a:solidFill>
                <a:effectLst/>
                <a:latin typeface="Times New Roman" panose="02020603050405020304" pitchFamily="18" charset="0"/>
                <a:cs typeface="Times New Roman" panose="02020603050405020304" pitchFamily="18" charset="0"/>
              </a:rPr>
              <a:t>nfold</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98658"/>
                </a:solidFill>
                <a:effectLst/>
                <a:latin typeface="Times New Roman" panose="02020603050405020304" pitchFamily="18" charset="0"/>
                <a:cs typeface="Times New Roman" panose="02020603050405020304" pitchFamily="18" charset="0"/>
              </a:rPr>
              <a:t>5</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001080"/>
                </a:solidFill>
                <a:effectLst/>
                <a:latin typeface="Times New Roman" panose="02020603050405020304" pitchFamily="18" charset="0"/>
                <a:cs typeface="Times New Roman" panose="02020603050405020304" pitchFamily="18" charset="0"/>
              </a:rPr>
              <a:t>early_stopping_rounds</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98658"/>
                </a:solidFill>
                <a:effectLst/>
                <a:latin typeface="Times New Roman" panose="02020603050405020304" pitchFamily="18" charset="0"/>
                <a:cs typeface="Times New Roman" panose="02020603050405020304" pitchFamily="18" charset="0"/>
              </a:rPr>
              <a:t>20</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1080"/>
                </a:solidFill>
                <a:effectLst/>
                <a:latin typeface="Times New Roman" panose="02020603050405020304" pitchFamily="18" charset="0"/>
                <a:cs typeface="Times New Roman" panose="02020603050405020304" pitchFamily="18" charset="0"/>
              </a:rPr>
              <a:t>stratified</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FF"/>
                </a:solidFill>
                <a:effectLst/>
                <a:latin typeface="Times New Roman" panose="02020603050405020304" pitchFamily="18" charset="0"/>
                <a:cs typeface="Times New Roman" panose="02020603050405020304" pitchFamily="18" charset="0"/>
              </a:rPr>
              <a:t>TRUE</a:t>
            </a: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cs typeface="Times New Roman" panose="02020603050405020304" pitchFamily="18" charset="0"/>
              </a:rPr>
              <a:t>)</a:t>
            </a:r>
          </a:p>
          <a:p>
            <a:pPr>
              <a:lnSpc>
                <a:spcPts val="1425"/>
              </a:lnSpc>
            </a:pPr>
            <a:r>
              <a:rPr lang="en-US" altLang="zh-CN" sz="1100" b="0" dirty="0" err="1">
                <a:solidFill>
                  <a:srgbClr val="3B3B3B"/>
                </a:solidFill>
                <a:effectLst/>
                <a:latin typeface="Times New Roman" panose="02020603050405020304" pitchFamily="18" charset="0"/>
                <a:cs typeface="Times New Roman" panose="02020603050405020304" pitchFamily="18" charset="0"/>
              </a:rPr>
              <a:t>best_nrounds</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a:solidFill>
                  <a:srgbClr val="000000"/>
                </a:solidFill>
                <a:effectLst/>
                <a:latin typeface="Times New Roman" panose="02020603050405020304" pitchFamily="18" charset="0"/>
                <a:cs typeface="Times New Roman" panose="02020603050405020304" pitchFamily="18" charset="0"/>
              </a:rPr>
              <a:t>&lt;-</a:t>
            </a:r>
            <a:r>
              <a:rPr lang="en-US" altLang="zh-CN" sz="1100" b="0" dirty="0">
                <a:solidFill>
                  <a:srgbClr val="3B3B3B"/>
                </a:solidFill>
                <a:effectLst/>
                <a:latin typeface="Times New Roman" panose="02020603050405020304" pitchFamily="18" charset="0"/>
                <a:cs typeface="Times New Roman" panose="02020603050405020304" pitchFamily="18" charset="0"/>
              </a:rPr>
              <a:t> </a:t>
            </a:r>
            <a:r>
              <a:rPr lang="en-US" altLang="zh-CN" sz="1100" b="0" dirty="0" err="1">
                <a:solidFill>
                  <a:srgbClr val="3B3B3B"/>
                </a:solidFill>
                <a:effectLst/>
                <a:latin typeface="Times New Roman" panose="02020603050405020304" pitchFamily="18" charset="0"/>
                <a:cs typeface="Times New Roman" panose="02020603050405020304" pitchFamily="18" charset="0"/>
              </a:rPr>
              <a:t>xgb_cv_run</a:t>
            </a:r>
            <a:r>
              <a:rPr lang="en-US" altLang="zh-CN" sz="1100" b="0" dirty="0" err="1">
                <a:solidFill>
                  <a:srgbClr val="0000FF"/>
                </a:solidFill>
                <a:effectLst/>
                <a:latin typeface="Times New Roman" panose="02020603050405020304" pitchFamily="18" charset="0"/>
                <a:cs typeface="Times New Roman" panose="02020603050405020304" pitchFamily="18" charset="0"/>
              </a:rPr>
              <a:t>$</a:t>
            </a:r>
            <a:r>
              <a:rPr lang="en-US" altLang="zh-CN" sz="1100" b="0" dirty="0" err="1">
                <a:solidFill>
                  <a:srgbClr val="3B3B3B"/>
                </a:solidFill>
                <a:effectLst/>
                <a:latin typeface="Times New Roman" panose="02020603050405020304" pitchFamily="18" charset="0"/>
                <a:cs typeface="Times New Roman" panose="02020603050405020304" pitchFamily="18" charset="0"/>
              </a:rPr>
              <a:t>best_iteration</a:t>
            </a:r>
            <a:endParaRPr lang="en-US" altLang="zh-CN" sz="1100" b="0" dirty="0">
              <a:solidFill>
                <a:srgbClr val="3B3B3B"/>
              </a:solidFill>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705AAD0-0B74-5DA0-C6A6-1D69C865C1A9}"/>
              </a:ext>
            </a:extLst>
          </p:cNvPr>
          <p:cNvSpPr txBox="1"/>
          <p:nvPr/>
        </p:nvSpPr>
        <p:spPr>
          <a:xfrm>
            <a:off x="9614841" y="4409505"/>
            <a:ext cx="2387506" cy="1686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使用最佳参数训练最终模型</a:t>
            </a:r>
            <a:endParaRPr kumimoji="0" lang="zh-CN" altLang="en-US"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final_params_list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final_xgb_model</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xgb.train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params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final_params_list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data</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dtrain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nrounds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best_nrounds_from_cv</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watchlist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list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dtrain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eval</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dvalidation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print_every_n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8" name="图片 27">
            <a:extLst>
              <a:ext uri="{FF2B5EF4-FFF2-40B4-BE49-F238E27FC236}">
                <a16:creationId xmlns:a16="http://schemas.microsoft.com/office/drawing/2014/main" id="{92FC9242-DF80-13D1-E331-94DC925120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87896" y="977013"/>
            <a:ext cx="6753584" cy="3225310"/>
          </a:xfrm>
          <a:prstGeom prst="rect">
            <a:avLst/>
          </a:prstGeom>
        </p:spPr>
      </p:pic>
      <p:sp>
        <p:nvSpPr>
          <p:cNvPr id="29" name="文本框 28">
            <a:extLst>
              <a:ext uri="{FF2B5EF4-FFF2-40B4-BE49-F238E27FC236}">
                <a16:creationId xmlns:a16="http://schemas.microsoft.com/office/drawing/2014/main" id="{0F7805AB-84B2-E7F1-08B7-860F8DE225E2}"/>
              </a:ext>
            </a:extLst>
          </p:cNvPr>
          <p:cNvSpPr txBox="1"/>
          <p:nvPr/>
        </p:nvSpPr>
        <p:spPr>
          <a:xfrm>
            <a:off x="7160914" y="691736"/>
            <a:ext cx="2569358"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8 </a:t>
            </a:r>
            <a:r>
              <a:rPr lang="en-US" altLang="zh-CN" sz="1400" dirty="0" err="1">
                <a:latin typeface="微软雅黑" panose="020B0503020204020204" pitchFamily="34" charset="-122"/>
                <a:ea typeface="微软雅黑" panose="020B0503020204020204" pitchFamily="34" charset="-122"/>
              </a:rPr>
              <a:t>XGBoost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超参数搜索空间</a:t>
            </a:r>
          </a:p>
        </p:txBody>
      </p:sp>
      <p:pic>
        <p:nvPicPr>
          <p:cNvPr id="31" name="图片 30">
            <a:extLst>
              <a:ext uri="{FF2B5EF4-FFF2-40B4-BE49-F238E27FC236}">
                <a16:creationId xmlns:a16="http://schemas.microsoft.com/office/drawing/2014/main" id="{631BC7C0-88FF-93C9-4415-97421391F34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rcRect r="3255"/>
          <a:stretch>
            <a:fillRect/>
          </a:stretch>
        </p:blipFill>
        <p:spPr>
          <a:xfrm>
            <a:off x="577611" y="4728926"/>
            <a:ext cx="4072789" cy="1844356"/>
          </a:xfrm>
          <a:prstGeom prst="rect">
            <a:avLst/>
          </a:prstGeom>
        </p:spPr>
      </p:pic>
      <p:pic>
        <p:nvPicPr>
          <p:cNvPr id="34" name="图片 33">
            <a:extLst>
              <a:ext uri="{FF2B5EF4-FFF2-40B4-BE49-F238E27FC236}">
                <a16:creationId xmlns:a16="http://schemas.microsoft.com/office/drawing/2014/main" id="{8357E0D1-0957-F90C-5678-DB4A44EC5D2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p:blipFill>
        <p:spPr>
          <a:xfrm>
            <a:off x="599838" y="1162114"/>
            <a:ext cx="4053967" cy="3292659"/>
          </a:xfrm>
          <a:prstGeom prst="rect">
            <a:avLst/>
          </a:prstGeom>
        </p:spPr>
      </p:pic>
    </p:spTree>
    <p:extLst>
      <p:ext uri="{BB962C8B-B14F-4D97-AF65-F5344CB8AC3E}">
        <p14:creationId xmlns:p14="http://schemas.microsoft.com/office/powerpoint/2010/main" val="37120786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63E16A-6EA1-DDE7-50AD-CE0DE2C606A3}"/>
              </a:ext>
            </a:extLst>
          </p:cNvPr>
          <p:cNvSpPr/>
          <p:nvPr/>
        </p:nvSpPr>
        <p:spPr>
          <a:xfrm>
            <a:off x="4934267" y="160735"/>
            <a:ext cx="2323467" cy="1318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99AFA3C-BAC2-702D-4801-565D352EBED6}"/>
              </a:ext>
            </a:extLst>
          </p:cNvPr>
          <p:cNvSpPr txBox="1"/>
          <p:nvPr/>
        </p:nvSpPr>
        <p:spPr>
          <a:xfrm>
            <a:off x="5490706" y="466005"/>
            <a:ext cx="1287532" cy="707886"/>
          </a:xfrm>
          <a:prstGeom prst="rect">
            <a:avLst/>
          </a:prstGeom>
          <a:noFill/>
        </p:spPr>
        <p:txBody>
          <a:bodyPr wrap="none" rtlCol="0">
            <a:spAutoFit/>
          </a:bodyPr>
          <a:lstStyle/>
          <a:p>
            <a:r>
              <a:rPr lang="zh-CN" altLang="en-US" sz="4000" b="1" spc="300" dirty="0">
                <a:solidFill>
                  <a:schemeClr val="bg1"/>
                </a:solidFill>
                <a:latin typeface="+mj-ea"/>
                <a:ea typeface="+mj-ea"/>
              </a:rPr>
              <a:t>目录</a:t>
            </a:r>
          </a:p>
        </p:txBody>
      </p:sp>
      <p:grpSp>
        <p:nvGrpSpPr>
          <p:cNvPr id="4" name="组合 3">
            <a:extLst>
              <a:ext uri="{FF2B5EF4-FFF2-40B4-BE49-F238E27FC236}">
                <a16:creationId xmlns:a16="http://schemas.microsoft.com/office/drawing/2014/main" id="{98D6FF88-2D13-62EA-A1CB-910A3EDEA3B1}"/>
              </a:ext>
            </a:extLst>
          </p:cNvPr>
          <p:cNvGrpSpPr/>
          <p:nvPr/>
        </p:nvGrpSpPr>
        <p:grpSpPr>
          <a:xfrm>
            <a:off x="3077210" y="1784432"/>
            <a:ext cx="6114524" cy="4246784"/>
            <a:chOff x="1737439" y="2152992"/>
            <a:chExt cx="5053219" cy="3509664"/>
          </a:xfrm>
        </p:grpSpPr>
        <p:sp>
          <p:nvSpPr>
            <p:cNvPr id="31" name="文本框 30">
              <a:extLst>
                <a:ext uri="{FF2B5EF4-FFF2-40B4-BE49-F238E27FC236}">
                  <a16:creationId xmlns:a16="http://schemas.microsoft.com/office/drawing/2014/main" id="{8438B69E-3208-CE4B-AEAF-338D7AECD965}"/>
                </a:ext>
              </a:extLst>
            </p:cNvPr>
            <p:cNvSpPr txBox="1"/>
            <p:nvPr/>
          </p:nvSpPr>
          <p:spPr>
            <a:xfrm>
              <a:off x="3175047" y="2209740"/>
              <a:ext cx="3615611" cy="483275"/>
            </a:xfrm>
            <a:prstGeom prst="rect">
              <a:avLst/>
            </a:prstGeom>
            <a:noFill/>
          </p:spPr>
          <p:txBody>
            <a:bodyPr wrap="square">
              <a:spAutoFit/>
            </a:bodyPr>
            <a:lstStyle/>
            <a:p>
              <a:pPr algn="ctr"/>
              <a:r>
                <a:rPr lang="zh-CN" altLang="en-US" sz="3200" b="1" dirty="0">
                  <a:latin typeface="+mj-lt"/>
                  <a:ea typeface="+mj-ea"/>
                </a:rPr>
                <a:t>研究背景与问题提出</a:t>
              </a:r>
            </a:p>
          </p:txBody>
        </p:sp>
        <p:sp>
          <p:nvSpPr>
            <p:cNvPr id="33" name="矩形: 圆角 32">
              <a:extLst>
                <a:ext uri="{FF2B5EF4-FFF2-40B4-BE49-F238E27FC236}">
                  <a16:creationId xmlns:a16="http://schemas.microsoft.com/office/drawing/2014/main" id="{87A74AEA-4C52-F858-E140-CA9725EBB1EC}"/>
                </a:ext>
              </a:extLst>
            </p:cNvPr>
            <p:cNvSpPr/>
            <p:nvPr/>
          </p:nvSpPr>
          <p:spPr>
            <a:xfrm>
              <a:off x="1737439" y="2152992"/>
              <a:ext cx="668497" cy="636717"/>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01</a:t>
              </a:r>
              <a:endParaRPr lang="zh-CN" altLang="en-US" sz="3200" b="1" dirty="0">
                <a:latin typeface="+mj-ea"/>
                <a:ea typeface="+mj-ea"/>
              </a:endParaRPr>
            </a:p>
          </p:txBody>
        </p:sp>
        <p:sp>
          <p:nvSpPr>
            <p:cNvPr id="46" name="文本框 45">
              <a:extLst>
                <a:ext uri="{FF2B5EF4-FFF2-40B4-BE49-F238E27FC236}">
                  <a16:creationId xmlns:a16="http://schemas.microsoft.com/office/drawing/2014/main" id="{DBD2B47B-EF6A-3E19-2AC0-88E068E1A105}"/>
                </a:ext>
              </a:extLst>
            </p:cNvPr>
            <p:cNvSpPr txBox="1"/>
            <p:nvPr/>
          </p:nvSpPr>
          <p:spPr>
            <a:xfrm>
              <a:off x="3175047" y="3167389"/>
              <a:ext cx="3615611" cy="483275"/>
            </a:xfrm>
            <a:prstGeom prst="rect">
              <a:avLst/>
            </a:prstGeom>
            <a:noFill/>
          </p:spPr>
          <p:txBody>
            <a:bodyPr wrap="square">
              <a:spAutoFit/>
            </a:bodyPr>
            <a:lstStyle/>
            <a:p>
              <a:pPr algn="ctr"/>
              <a:r>
                <a:rPr lang="zh-CN" altLang="en-US" sz="3200" b="1" dirty="0">
                  <a:latin typeface="+mj-lt"/>
                  <a:ea typeface="+mj-ea"/>
                </a:rPr>
                <a:t>数据获取与方法应用</a:t>
              </a:r>
              <a:endParaRPr lang="en-US" altLang="zh-CN" sz="3200" b="1" dirty="0">
                <a:latin typeface="+mj-lt"/>
                <a:ea typeface="+mj-ea"/>
              </a:endParaRPr>
            </a:p>
          </p:txBody>
        </p:sp>
        <p:sp>
          <p:nvSpPr>
            <p:cNvPr id="47" name="矩形: 圆角 46">
              <a:extLst>
                <a:ext uri="{FF2B5EF4-FFF2-40B4-BE49-F238E27FC236}">
                  <a16:creationId xmlns:a16="http://schemas.microsoft.com/office/drawing/2014/main" id="{907B6DB0-DF38-367F-5738-C3F4665277B1}"/>
                </a:ext>
              </a:extLst>
            </p:cNvPr>
            <p:cNvSpPr/>
            <p:nvPr/>
          </p:nvSpPr>
          <p:spPr>
            <a:xfrm>
              <a:off x="1737439" y="3110641"/>
              <a:ext cx="668497" cy="636717"/>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02</a:t>
              </a:r>
              <a:endParaRPr lang="zh-CN" altLang="en-US" sz="3200" b="1" dirty="0">
                <a:latin typeface="+mj-ea"/>
                <a:ea typeface="+mj-ea"/>
              </a:endParaRPr>
            </a:p>
          </p:txBody>
        </p:sp>
        <p:sp>
          <p:nvSpPr>
            <p:cNvPr id="49" name="文本框 48">
              <a:extLst>
                <a:ext uri="{FF2B5EF4-FFF2-40B4-BE49-F238E27FC236}">
                  <a16:creationId xmlns:a16="http://schemas.microsoft.com/office/drawing/2014/main" id="{6FA36038-8640-2551-1F71-DF7A29FD40DF}"/>
                </a:ext>
              </a:extLst>
            </p:cNvPr>
            <p:cNvSpPr txBox="1"/>
            <p:nvPr/>
          </p:nvSpPr>
          <p:spPr>
            <a:xfrm>
              <a:off x="3175047" y="4125038"/>
              <a:ext cx="3615611" cy="483275"/>
            </a:xfrm>
            <a:prstGeom prst="rect">
              <a:avLst/>
            </a:prstGeom>
            <a:noFill/>
          </p:spPr>
          <p:txBody>
            <a:bodyPr wrap="square">
              <a:spAutoFit/>
            </a:bodyPr>
            <a:lstStyle/>
            <a:p>
              <a:pPr algn="ctr"/>
              <a:r>
                <a:rPr lang="zh-CN" altLang="en-US" sz="3200" b="1" dirty="0">
                  <a:latin typeface="+mj-lt"/>
                  <a:ea typeface="+mj-ea"/>
                </a:rPr>
                <a:t>模型实现与综合评估</a:t>
              </a:r>
              <a:endParaRPr lang="en-US" altLang="zh-CN" sz="3200" b="1" dirty="0">
                <a:latin typeface="+mj-lt"/>
                <a:ea typeface="+mj-ea"/>
              </a:endParaRPr>
            </a:p>
          </p:txBody>
        </p:sp>
        <p:sp>
          <p:nvSpPr>
            <p:cNvPr id="50" name="矩形: 圆角 49">
              <a:extLst>
                <a:ext uri="{FF2B5EF4-FFF2-40B4-BE49-F238E27FC236}">
                  <a16:creationId xmlns:a16="http://schemas.microsoft.com/office/drawing/2014/main" id="{D7AD58E8-24C5-A87C-0CAC-3CE1482444B8}"/>
                </a:ext>
              </a:extLst>
            </p:cNvPr>
            <p:cNvSpPr/>
            <p:nvPr/>
          </p:nvSpPr>
          <p:spPr>
            <a:xfrm>
              <a:off x="1737439" y="4068290"/>
              <a:ext cx="668497" cy="636717"/>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03</a:t>
              </a:r>
              <a:endParaRPr lang="zh-CN" altLang="en-US" sz="3200" b="1" dirty="0">
                <a:latin typeface="+mj-ea"/>
                <a:ea typeface="+mj-ea"/>
              </a:endParaRPr>
            </a:p>
          </p:txBody>
        </p:sp>
        <p:sp>
          <p:nvSpPr>
            <p:cNvPr id="53" name="矩形: 圆角 52">
              <a:extLst>
                <a:ext uri="{FF2B5EF4-FFF2-40B4-BE49-F238E27FC236}">
                  <a16:creationId xmlns:a16="http://schemas.microsoft.com/office/drawing/2014/main" id="{4E6267D1-91DA-8781-0D4E-D1B8818842E2}"/>
                </a:ext>
              </a:extLst>
            </p:cNvPr>
            <p:cNvSpPr/>
            <p:nvPr/>
          </p:nvSpPr>
          <p:spPr>
            <a:xfrm>
              <a:off x="1737439" y="5025939"/>
              <a:ext cx="668497" cy="636717"/>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04</a:t>
              </a:r>
              <a:endParaRPr lang="zh-CN" altLang="en-US" sz="3200" b="1" dirty="0">
                <a:latin typeface="+mj-ea"/>
                <a:ea typeface="+mj-ea"/>
              </a:endParaRPr>
            </a:p>
          </p:txBody>
        </p:sp>
        <p:sp>
          <p:nvSpPr>
            <p:cNvPr id="54" name="文本框 53">
              <a:extLst>
                <a:ext uri="{FF2B5EF4-FFF2-40B4-BE49-F238E27FC236}">
                  <a16:creationId xmlns:a16="http://schemas.microsoft.com/office/drawing/2014/main" id="{5D8A51EB-111E-098E-C8B6-FA3F9350DE6B}"/>
                </a:ext>
              </a:extLst>
            </p:cNvPr>
            <p:cNvSpPr txBox="1"/>
            <p:nvPr/>
          </p:nvSpPr>
          <p:spPr>
            <a:xfrm>
              <a:off x="3175047" y="5082687"/>
              <a:ext cx="3615611" cy="483275"/>
            </a:xfrm>
            <a:prstGeom prst="rect">
              <a:avLst/>
            </a:prstGeom>
            <a:noFill/>
          </p:spPr>
          <p:txBody>
            <a:bodyPr wrap="square">
              <a:spAutoFit/>
            </a:bodyPr>
            <a:lstStyle/>
            <a:p>
              <a:pPr algn="ctr"/>
              <a:r>
                <a:rPr lang="zh-CN" altLang="en-US" sz="3200" b="1" dirty="0">
                  <a:latin typeface="+mj-lt"/>
                  <a:ea typeface="+mj-ea"/>
                </a:rPr>
                <a:t>实验总结与结论思考</a:t>
              </a:r>
              <a:endParaRPr lang="en-US" altLang="zh-CN" sz="3200" b="1" dirty="0">
                <a:latin typeface="+mj-lt"/>
                <a:ea typeface="+mj-ea"/>
              </a:endParaRPr>
            </a:p>
          </p:txBody>
        </p:sp>
      </p:grpSp>
    </p:spTree>
    <p:extLst>
      <p:ext uri="{BB962C8B-B14F-4D97-AF65-F5344CB8AC3E}">
        <p14:creationId xmlns:p14="http://schemas.microsoft.com/office/powerpoint/2010/main" val="38768188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A4D0E-442E-81E7-2D50-6FB0814A1DA2}"/>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3FC52F44-19E5-9A39-396E-90E0D974C47F}"/>
              </a:ext>
            </a:extLst>
          </p:cNvPr>
          <p:cNvCxnSpPr>
            <a:cxnSpLocks/>
            <a:stCxn id="23" idx="3"/>
          </p:cNvCxnSpPr>
          <p:nvPr/>
        </p:nvCxnSpPr>
        <p:spPr>
          <a:xfrm flipV="1">
            <a:off x="6173858" y="623737"/>
            <a:ext cx="4689968"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3AC45F0-F07B-C316-FCCE-08746418F98D}"/>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B88B23CA-62B2-1077-C99E-0985408CB907}"/>
              </a:ext>
            </a:extLst>
          </p:cNvPr>
          <p:cNvSpPr txBox="1"/>
          <p:nvPr/>
        </p:nvSpPr>
        <p:spPr>
          <a:xfrm>
            <a:off x="1010265" y="410905"/>
            <a:ext cx="5163593" cy="461665"/>
          </a:xfrm>
          <a:prstGeom prst="rect">
            <a:avLst/>
          </a:prstGeom>
          <a:noFill/>
        </p:spPr>
        <p:txBody>
          <a:bodyPr wrap="none" rtlCol="0">
            <a:spAutoFit/>
          </a:bodyPr>
          <a:lstStyle/>
          <a:p>
            <a:r>
              <a:rPr lang="zh-CN" altLang="en-US" sz="2400" b="1" dirty="0">
                <a:latin typeface="+mj-ea"/>
                <a:ea typeface="+mj-ea"/>
              </a:rPr>
              <a:t>支持向量机 </a:t>
            </a:r>
            <a:r>
              <a:rPr lang="en-US" altLang="zh-CN" sz="2400" b="1" dirty="0">
                <a:latin typeface="+mj-ea"/>
                <a:ea typeface="+mj-ea"/>
              </a:rPr>
              <a:t>(SVM) </a:t>
            </a:r>
            <a:r>
              <a:rPr lang="en-US" altLang="zh-CN" sz="2400" b="1" baseline="30000" dirty="0">
                <a:latin typeface="+mj-ea"/>
              </a:rPr>
              <a:t>[14-15]</a:t>
            </a:r>
            <a:r>
              <a:rPr lang="zh-CN" altLang="en-US" sz="2400" b="1" dirty="0">
                <a:latin typeface="+mj-ea"/>
                <a:ea typeface="+mj-ea"/>
              </a:rPr>
              <a:t>实现与评估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4EB54CA8-DA41-9B4D-9017-5FD9C4EC4460}"/>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20</a:t>
            </a:fld>
            <a:endParaRPr lang="zh-CN" altLang="en-US"/>
          </a:p>
        </p:txBody>
      </p:sp>
      <p:sp>
        <p:nvSpPr>
          <p:cNvPr id="7" name="文本框 6">
            <a:extLst>
              <a:ext uri="{FF2B5EF4-FFF2-40B4-BE49-F238E27FC236}">
                <a16:creationId xmlns:a16="http://schemas.microsoft.com/office/drawing/2014/main" id="{AAD58E47-4FA5-37A5-BB83-65A6380C3721}"/>
              </a:ext>
            </a:extLst>
          </p:cNvPr>
          <p:cNvSpPr txBox="1"/>
          <p:nvPr/>
        </p:nvSpPr>
        <p:spPr>
          <a:xfrm>
            <a:off x="0" y="6514030"/>
            <a:ext cx="121920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[14] </a:t>
            </a:r>
            <a:r>
              <a:rPr lang="en-US" altLang="zh-CN" sz="9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Vapnik</a:t>
            </a:r>
            <a:r>
              <a:rPr lang="en-US"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V. N., &amp; </a:t>
            </a:r>
            <a:r>
              <a:rPr lang="en-US" altLang="zh-CN" sz="9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Chervonenkis</a:t>
            </a:r>
            <a:r>
              <a:rPr lang="en-US"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Y. (1964). </a:t>
            </a:r>
            <a:r>
              <a:rPr lang="az-Cyrl-AZ"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Об одном классе алгоритмов обучения распознаванию образов. Автоматика и телемеханика, 25(6), 937.</a:t>
            </a:r>
          </a:p>
          <a:p>
            <a:pPr algn="just"/>
            <a:r>
              <a:rPr lang="en-US"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[15] Cortes, C., &amp; </a:t>
            </a:r>
            <a:r>
              <a:rPr lang="en-US" altLang="zh-CN" sz="9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Vapnik</a:t>
            </a:r>
            <a:r>
              <a:rPr lang="en-US" altLang="zh-CN" sz="9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V. (1995). Support-Vector Networks. Machine Learning, 20(3), 273-297</a:t>
            </a:r>
          </a:p>
        </p:txBody>
      </p:sp>
      <p:sp>
        <p:nvSpPr>
          <p:cNvPr id="2" name="文本框 1">
            <a:extLst>
              <a:ext uri="{FF2B5EF4-FFF2-40B4-BE49-F238E27FC236}">
                <a16:creationId xmlns:a16="http://schemas.microsoft.com/office/drawing/2014/main" id="{0AD63D10-0272-59F1-E150-ADCC3D6B4BFD}"/>
              </a:ext>
            </a:extLst>
          </p:cNvPr>
          <p:cNvSpPr txBox="1"/>
          <p:nvPr/>
        </p:nvSpPr>
        <p:spPr>
          <a:xfrm>
            <a:off x="1483721" y="4480418"/>
            <a:ext cx="228620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10 SVM</a:t>
            </a:r>
            <a:r>
              <a:rPr lang="zh-CN" altLang="en-US" sz="1400" dirty="0">
                <a:latin typeface="微软雅黑" panose="020B0503020204020204" pitchFamily="34" charset="-122"/>
                <a:ea typeface="微软雅黑" panose="020B0503020204020204" pitchFamily="34" charset="-122"/>
              </a:rPr>
              <a:t>最优超参数配置</a:t>
            </a:r>
          </a:p>
        </p:txBody>
      </p:sp>
      <p:sp>
        <p:nvSpPr>
          <p:cNvPr id="4" name="文本框 3">
            <a:extLst>
              <a:ext uri="{FF2B5EF4-FFF2-40B4-BE49-F238E27FC236}">
                <a16:creationId xmlns:a16="http://schemas.microsoft.com/office/drawing/2014/main" id="{5B0DA807-D63F-4A00-9D46-05E356D44C59}"/>
              </a:ext>
            </a:extLst>
          </p:cNvPr>
          <p:cNvSpPr txBox="1"/>
          <p:nvPr/>
        </p:nvSpPr>
        <p:spPr>
          <a:xfrm>
            <a:off x="1087778" y="913361"/>
            <a:ext cx="3078087"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9 SVM</a:t>
            </a:r>
            <a:r>
              <a:rPr lang="zh-CN" altLang="en-US" sz="1400" dirty="0">
                <a:latin typeface="微软雅黑" panose="020B0503020204020204" pitchFamily="34" charset="-122"/>
                <a:ea typeface="微软雅黑" panose="020B0503020204020204" pitchFamily="34" charset="-122"/>
              </a:rPr>
              <a:t>模型在测试集上的性能指标</a:t>
            </a:r>
          </a:p>
        </p:txBody>
      </p:sp>
      <p:sp>
        <p:nvSpPr>
          <p:cNvPr id="8" name="文本框 7">
            <a:extLst>
              <a:ext uri="{FF2B5EF4-FFF2-40B4-BE49-F238E27FC236}">
                <a16:creationId xmlns:a16="http://schemas.microsoft.com/office/drawing/2014/main" id="{20D13ACF-BB18-DAEB-9A51-5DFF6E2C409C}"/>
              </a:ext>
            </a:extLst>
          </p:cNvPr>
          <p:cNvSpPr txBox="1"/>
          <p:nvPr/>
        </p:nvSpPr>
        <p:spPr>
          <a:xfrm>
            <a:off x="5138601" y="3448632"/>
            <a:ext cx="3305623" cy="3108543"/>
          </a:xfrm>
          <a:prstGeom prst="rect">
            <a:avLst/>
          </a:prstGeom>
          <a:noFill/>
        </p:spPr>
        <p:txBody>
          <a:bodyPr wrap="square">
            <a:spAutoFit/>
          </a:bodyPr>
          <a:lstStyle/>
          <a:p>
            <a:pPr>
              <a:buNone/>
            </a:pP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准备训练控制参数和超参数网格</a:t>
            </a:r>
            <a:endParaRPr lang="zh-CN" altLang="en-US"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train_control_svm</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trainControl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method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"cv"</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number</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summaryFunction</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multiClassSummary</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classProbs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verboseIter</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TRUE</a:t>
            </a:r>
            <a:endPar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b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定义要搜索的超参数范围</a:t>
            </a:r>
            <a:endParaRPr lang="zh-CN" altLang="en-US"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tune_grid_svm_radial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expand.grid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sigma</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10</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seq</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length.out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4</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seq</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10</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6</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length.out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5</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 name="文本框 9">
            <a:extLst>
              <a:ext uri="{FF2B5EF4-FFF2-40B4-BE49-F238E27FC236}">
                <a16:creationId xmlns:a16="http://schemas.microsoft.com/office/drawing/2014/main" id="{7779A657-F118-AECC-10F6-8DEC9F034F6F}"/>
              </a:ext>
            </a:extLst>
          </p:cNvPr>
          <p:cNvSpPr txBox="1"/>
          <p:nvPr/>
        </p:nvSpPr>
        <p:spPr>
          <a:xfrm>
            <a:off x="8557209" y="3448632"/>
            <a:ext cx="3152191" cy="2462213"/>
          </a:xfrm>
          <a:prstGeom prst="rect">
            <a:avLst/>
          </a:prstGeom>
          <a:noFill/>
        </p:spPr>
        <p:txBody>
          <a:bodyPr wrap="square">
            <a:spAutoFit/>
          </a:bodyPr>
          <a:lstStyle/>
          <a:p>
            <a:pPr>
              <a:buNone/>
            </a:pPr>
            <a:r>
              <a:rPr lang="en-US" altLang="zh-CN"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训练模型</a:t>
            </a:r>
            <a:endParaRPr lang="zh-CN" altLang="en-US"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4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set.seed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123</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caret_svm_model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train(</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label </a:t>
            </a:r>
            <a:r>
              <a:rPr lang="en-US" altLang="zh-CN" sz="1400" b="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data</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train_set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method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err="1">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svmRadial</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trControl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train_control_svm</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tuneGrid</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tune_grid_svm_radial</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metric</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"Mean_F1"</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preProcess</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"center"</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0" dirty="0">
                <a:solidFill>
                  <a:srgbClr val="A31515"/>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4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3" name="图片 12">
            <a:extLst>
              <a:ext uri="{FF2B5EF4-FFF2-40B4-BE49-F238E27FC236}">
                <a16:creationId xmlns:a16="http://schemas.microsoft.com/office/drawing/2014/main" id="{CD0BE637-1166-6319-4D0C-02EB7657619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5068801" y="1049511"/>
            <a:ext cx="6753584" cy="2376261"/>
          </a:xfrm>
          <a:prstGeom prst="rect">
            <a:avLst/>
          </a:prstGeom>
        </p:spPr>
      </p:pic>
      <p:sp>
        <p:nvSpPr>
          <p:cNvPr id="14" name="文本框 13">
            <a:extLst>
              <a:ext uri="{FF2B5EF4-FFF2-40B4-BE49-F238E27FC236}">
                <a16:creationId xmlns:a16="http://schemas.microsoft.com/office/drawing/2014/main" id="{F672EEF5-C3D8-7933-85D9-281EE88B7886}"/>
              </a:ext>
            </a:extLst>
          </p:cNvPr>
          <p:cNvSpPr txBox="1"/>
          <p:nvPr/>
        </p:nvSpPr>
        <p:spPr>
          <a:xfrm>
            <a:off x="7302492" y="691736"/>
            <a:ext cx="228620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11 SVM</a:t>
            </a:r>
            <a:r>
              <a:rPr lang="zh-CN" altLang="en-US" sz="1400" dirty="0">
                <a:latin typeface="微软雅黑" panose="020B0503020204020204" pitchFamily="34" charset="-122"/>
                <a:ea typeface="微软雅黑" panose="020B0503020204020204" pitchFamily="34" charset="-122"/>
              </a:rPr>
              <a:t>超参数搜索空间</a:t>
            </a:r>
          </a:p>
        </p:txBody>
      </p:sp>
      <p:pic>
        <p:nvPicPr>
          <p:cNvPr id="15" name="图片 14">
            <a:extLst>
              <a:ext uri="{FF2B5EF4-FFF2-40B4-BE49-F238E27FC236}">
                <a16:creationId xmlns:a16="http://schemas.microsoft.com/office/drawing/2014/main" id="{5906ED7A-0A03-3D11-0A93-76A0D2B219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9888" y="4728926"/>
            <a:ext cx="3545261" cy="1844356"/>
          </a:xfrm>
          <a:prstGeom prst="rect">
            <a:avLst/>
          </a:prstGeom>
        </p:spPr>
      </p:pic>
      <p:pic>
        <p:nvPicPr>
          <p:cNvPr id="16" name="图片 15">
            <a:extLst>
              <a:ext uri="{FF2B5EF4-FFF2-40B4-BE49-F238E27FC236}">
                <a16:creationId xmlns:a16="http://schemas.microsoft.com/office/drawing/2014/main" id="{77D94D92-CB5D-E5B8-E17A-187539C89D2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p:blipFill>
        <p:spPr>
          <a:xfrm>
            <a:off x="600078" y="1162114"/>
            <a:ext cx="4053486" cy="3292659"/>
          </a:xfrm>
          <a:prstGeom prst="rect">
            <a:avLst/>
          </a:prstGeom>
        </p:spPr>
      </p:pic>
    </p:spTree>
    <p:extLst>
      <p:ext uri="{BB962C8B-B14F-4D97-AF65-F5344CB8AC3E}">
        <p14:creationId xmlns:p14="http://schemas.microsoft.com/office/powerpoint/2010/main" val="14420118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51642-1ABA-A089-F037-0B0BA446D799}"/>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814DE8BC-BA1E-660B-87E1-7006C00C3CD5}"/>
              </a:ext>
            </a:extLst>
          </p:cNvPr>
          <p:cNvCxnSpPr>
            <a:cxnSpLocks/>
            <a:stCxn id="23" idx="3"/>
          </p:cNvCxnSpPr>
          <p:nvPr/>
        </p:nvCxnSpPr>
        <p:spPr>
          <a:xfrm flipV="1">
            <a:off x="5795549" y="623737"/>
            <a:ext cx="5068277"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BA8BB74-CA43-6B83-91C1-A794D88B9615}"/>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3.4</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21496E94-1D51-6398-1BFF-8F75E8BB08A4}"/>
              </a:ext>
            </a:extLst>
          </p:cNvPr>
          <p:cNvSpPr txBox="1"/>
          <p:nvPr/>
        </p:nvSpPr>
        <p:spPr>
          <a:xfrm>
            <a:off x="1010265" y="410905"/>
            <a:ext cx="4785284" cy="461665"/>
          </a:xfrm>
          <a:prstGeom prst="rect">
            <a:avLst/>
          </a:prstGeom>
          <a:noFill/>
        </p:spPr>
        <p:txBody>
          <a:bodyPr wrap="none" rtlCol="0">
            <a:spAutoFit/>
          </a:bodyPr>
          <a:lstStyle/>
          <a:p>
            <a:r>
              <a:rPr lang="zh-CN" altLang="en-US" sz="2400" b="1" dirty="0">
                <a:latin typeface="+mj-ea"/>
                <a:ea typeface="+mj-ea"/>
              </a:rPr>
              <a:t>多层感知器 </a:t>
            </a:r>
            <a:r>
              <a:rPr lang="en-US" altLang="zh-CN" sz="2400" b="1" dirty="0">
                <a:latin typeface="+mj-ea"/>
                <a:ea typeface="+mj-ea"/>
              </a:rPr>
              <a:t>(MLP) </a:t>
            </a:r>
            <a:r>
              <a:rPr lang="en-US" altLang="zh-CN" sz="2400" b="1" baseline="30000" dirty="0">
                <a:latin typeface="+mj-ea"/>
              </a:rPr>
              <a:t>[17]</a:t>
            </a:r>
            <a:r>
              <a:rPr lang="zh-CN" altLang="en-US" sz="2400" b="1" dirty="0">
                <a:latin typeface="+mj-ea"/>
                <a:ea typeface="+mj-ea"/>
              </a:rPr>
              <a:t>实现与评估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B1617BE6-7615-1827-1025-97C914CB88B3}"/>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21</a:t>
            </a:fld>
            <a:endParaRPr lang="zh-CN" altLang="en-US"/>
          </a:p>
        </p:txBody>
      </p:sp>
      <p:sp>
        <p:nvSpPr>
          <p:cNvPr id="7" name="文本框 6">
            <a:extLst>
              <a:ext uri="{FF2B5EF4-FFF2-40B4-BE49-F238E27FC236}">
                <a16:creationId xmlns:a16="http://schemas.microsoft.com/office/drawing/2014/main" id="{DFD1F839-F63F-53BE-263E-D8F01802350C}"/>
              </a:ext>
            </a:extLst>
          </p:cNvPr>
          <p:cNvSpPr txBox="1"/>
          <p:nvPr/>
        </p:nvSpPr>
        <p:spPr>
          <a:xfrm>
            <a:off x="0" y="6604879"/>
            <a:ext cx="12192000"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[17] McCulloch, W. S., &amp; Pitts, W. (1943). A Logical Calculus of the Ideas Immanent in Nervous Activity. Bulletin of Mathematical Biophysics, 5, 115–133.</a:t>
            </a:r>
          </a:p>
        </p:txBody>
      </p:sp>
      <p:sp>
        <p:nvSpPr>
          <p:cNvPr id="2" name="文本框 1">
            <a:extLst>
              <a:ext uri="{FF2B5EF4-FFF2-40B4-BE49-F238E27FC236}">
                <a16:creationId xmlns:a16="http://schemas.microsoft.com/office/drawing/2014/main" id="{A7D88BCE-A735-0DE8-6AAF-A2DBCDFB82DC}"/>
              </a:ext>
            </a:extLst>
          </p:cNvPr>
          <p:cNvSpPr txBox="1"/>
          <p:nvPr/>
        </p:nvSpPr>
        <p:spPr>
          <a:xfrm>
            <a:off x="1494302" y="3903131"/>
            <a:ext cx="2262158"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13 MLP</a:t>
            </a:r>
            <a:r>
              <a:rPr lang="zh-CN" altLang="en-US" sz="1400" dirty="0">
                <a:latin typeface="微软雅黑" panose="020B0503020204020204" pitchFamily="34" charset="-122"/>
                <a:ea typeface="微软雅黑" panose="020B0503020204020204" pitchFamily="34" charset="-122"/>
              </a:rPr>
              <a:t>最优超参数配置</a:t>
            </a:r>
          </a:p>
        </p:txBody>
      </p:sp>
      <p:sp>
        <p:nvSpPr>
          <p:cNvPr id="4" name="文本框 3">
            <a:extLst>
              <a:ext uri="{FF2B5EF4-FFF2-40B4-BE49-F238E27FC236}">
                <a16:creationId xmlns:a16="http://schemas.microsoft.com/office/drawing/2014/main" id="{09C116BB-81A0-D87F-8C88-AE17FF6542EA}"/>
              </a:ext>
            </a:extLst>
          </p:cNvPr>
          <p:cNvSpPr txBox="1"/>
          <p:nvPr/>
        </p:nvSpPr>
        <p:spPr>
          <a:xfrm>
            <a:off x="1045461" y="1058983"/>
            <a:ext cx="3159839"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12 MLP</a:t>
            </a:r>
            <a:r>
              <a:rPr lang="zh-CN" altLang="en-US" sz="1400" dirty="0">
                <a:latin typeface="微软雅黑" panose="020B0503020204020204" pitchFamily="34" charset="-122"/>
                <a:ea typeface="微软雅黑" panose="020B0503020204020204" pitchFamily="34" charset="-122"/>
              </a:rPr>
              <a:t>模型在测试集上的性能指标</a:t>
            </a:r>
          </a:p>
        </p:txBody>
      </p:sp>
      <p:sp>
        <p:nvSpPr>
          <p:cNvPr id="8" name="文本框 7">
            <a:extLst>
              <a:ext uri="{FF2B5EF4-FFF2-40B4-BE49-F238E27FC236}">
                <a16:creationId xmlns:a16="http://schemas.microsoft.com/office/drawing/2014/main" id="{07FA9244-D989-DFBA-07FB-E7979B8029CE}"/>
              </a:ext>
            </a:extLst>
          </p:cNvPr>
          <p:cNvSpPr txBox="1"/>
          <p:nvPr/>
        </p:nvSpPr>
        <p:spPr>
          <a:xfrm>
            <a:off x="4873013" y="3529974"/>
            <a:ext cx="2699892" cy="3130922"/>
          </a:xfrm>
          <a:prstGeom prst="rect">
            <a:avLst/>
          </a:prstGeom>
          <a:noFill/>
        </p:spPr>
        <p:txBody>
          <a:bodyPr wrap="square">
            <a:spAutoFit/>
          </a:bodyPr>
          <a:lstStyle/>
          <a:p>
            <a:pPr>
              <a:lnSpc>
                <a:spcPts val="1425"/>
              </a:lnSpc>
              <a:buNone/>
            </a:pP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标准化特征</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train_mean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apply</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mean)</a:t>
            </a: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apply</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sd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x_train_scaled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center</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train_mean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x_val_scaled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x_val</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center</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train_mean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x_test_scaled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x_test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center</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train_mean</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scale</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train_sd</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b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b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One-Hot</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编码标签</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y_train_numeric</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as.numeric</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train_set</a:t>
            </a:r>
            <a:r>
              <a:rPr lang="en-US" altLang="zh-CN" sz="1100" b="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label</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425"/>
              </a:lnSpc>
              <a:buNone/>
            </a:pP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y_train_one_hot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to_categorical</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y_train_numeric</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1080"/>
                </a:solidFill>
                <a:effectLst/>
                <a:latin typeface="Times New Roman" panose="02020603050405020304" pitchFamily="18" charset="0"/>
                <a:ea typeface="宋体" panose="02010600030101010101" pitchFamily="2" charset="-122"/>
                <a:cs typeface="Times New Roman" panose="02020603050405020304" pitchFamily="18" charset="0"/>
              </a:rPr>
              <a:t>num_classes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num_classes</a:t>
            </a:r>
            <a:r>
              <a:rPr lang="en-US" altLang="zh-CN"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lnSpc>
                <a:spcPts val="1425"/>
              </a:lnSpc>
              <a:buNone/>
            </a:pP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对 </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y_val</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b="0" dirty="0" err="1">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y_test</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做同样处理</a:t>
            </a:r>
            <a:r>
              <a:rPr lang="en-US" altLang="zh-CN" sz="110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10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4C8C3DA-68CA-5FC2-5A3E-0635553E7B2A}"/>
              </a:ext>
            </a:extLst>
          </p:cNvPr>
          <p:cNvSpPr txBox="1"/>
          <p:nvPr/>
        </p:nvSpPr>
        <p:spPr>
          <a:xfrm>
            <a:off x="7242415" y="3651763"/>
            <a:ext cx="4670563" cy="2953116"/>
          </a:xfrm>
          <a:prstGeom prst="rect">
            <a:avLst/>
          </a:prstGeom>
          <a:noFill/>
        </p:spPr>
        <p:txBody>
          <a:bodyPr wrap="square">
            <a:spAutoFit/>
          </a:bodyPr>
          <a:lstStyle/>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在循环中定义和编译模型</a:t>
            </a:r>
            <a:endParaRPr kumimoji="0" lang="zh-CN" altLang="en-US"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current_params</a:t>
            </a: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来自超参数网格 </a:t>
            </a: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param_grid_mlp</a:t>
            </a: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model_mlp</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keras_model_sequential</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layer_dense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current_params</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units1,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activation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relu</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input_shape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795E26"/>
                </a:solidFill>
                <a:effectLst/>
                <a:uLnTx/>
                <a:uFillTx/>
                <a:latin typeface="Times New Roman" panose="02020603050405020304" pitchFamily="18" charset="0"/>
                <a:ea typeface="宋体" panose="02010600030101010101" pitchFamily="2" charset="-122"/>
                <a:cs typeface="Times New Roman" panose="02020603050405020304" pitchFamily="18" charset="0"/>
              </a:rPr>
              <a:t>ncol</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x_train_scaled</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layer_batch_normalization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layer_dropout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rate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current_params</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dropout_rate1)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layer_dense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current_params</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units2,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activation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relu</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layer_batch_normalization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layer_dropout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rate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current_params</a:t>
            </a:r>
            <a:r>
              <a:rPr kumimoji="0" lang="en-US" altLang="zh-CN" sz="11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dropout_rate2)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layer_dense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num_classes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activation</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softmax</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10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输出层</a:t>
            </a:r>
            <a:endParaRPr kumimoji="0" lang="zh-CN" altLang="en-US"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model_mlp</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compile(</a:t>
            </a: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optimizer</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optimizer_adam</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learning_rate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current_params</a:t>
            </a:r>
            <a:r>
              <a:rPr kumimoji="0" lang="en-US" altLang="zh-CN" sz="1100" b="0" i="0"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learning_rate</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loss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categorical_crossentropy</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metrics</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kern="1200" cap="none" spc="0" normalizeH="0" baseline="0" noProof="0" dirty="0">
                <a:ln>
                  <a:noFill/>
                </a:ln>
                <a:solidFill>
                  <a:srgbClr val="795E26"/>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10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"accuracy"</a:t>
            </a: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ts val="1425"/>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3" name="图片 12">
            <a:extLst>
              <a:ext uri="{FF2B5EF4-FFF2-40B4-BE49-F238E27FC236}">
                <a16:creationId xmlns:a16="http://schemas.microsoft.com/office/drawing/2014/main" id="{7789B6C8-162C-446F-8B9D-C0550CD6F11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5087896" y="999513"/>
            <a:ext cx="6753584" cy="2586478"/>
          </a:xfrm>
          <a:prstGeom prst="rect">
            <a:avLst/>
          </a:prstGeom>
        </p:spPr>
      </p:pic>
      <p:sp>
        <p:nvSpPr>
          <p:cNvPr id="14" name="文本框 13">
            <a:extLst>
              <a:ext uri="{FF2B5EF4-FFF2-40B4-BE49-F238E27FC236}">
                <a16:creationId xmlns:a16="http://schemas.microsoft.com/office/drawing/2014/main" id="{C5187AB1-B63F-9369-70DE-1E30BF9485A4}"/>
              </a:ext>
            </a:extLst>
          </p:cNvPr>
          <p:cNvSpPr txBox="1"/>
          <p:nvPr/>
        </p:nvSpPr>
        <p:spPr>
          <a:xfrm>
            <a:off x="7288064" y="691736"/>
            <a:ext cx="2315057"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14  MLP</a:t>
            </a:r>
            <a:r>
              <a:rPr lang="zh-CN" altLang="en-US" sz="1400" dirty="0">
                <a:latin typeface="微软雅黑" panose="020B0503020204020204" pitchFamily="34" charset="-122"/>
                <a:ea typeface="微软雅黑" panose="020B0503020204020204" pitchFamily="34" charset="-122"/>
              </a:rPr>
              <a:t>超参数搜索空间</a:t>
            </a:r>
          </a:p>
        </p:txBody>
      </p:sp>
      <p:pic>
        <p:nvPicPr>
          <p:cNvPr id="15" name="图片 14">
            <a:extLst>
              <a:ext uri="{FF2B5EF4-FFF2-40B4-BE49-F238E27FC236}">
                <a16:creationId xmlns:a16="http://schemas.microsoft.com/office/drawing/2014/main" id="{66E0D072-5F6A-BF6C-4B2E-0EA73CD1661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p:blipFill>
        <p:spPr>
          <a:xfrm>
            <a:off x="546079" y="4197250"/>
            <a:ext cx="4158605" cy="2249845"/>
          </a:xfrm>
          <a:prstGeom prst="rect">
            <a:avLst/>
          </a:prstGeom>
        </p:spPr>
      </p:pic>
      <p:pic>
        <p:nvPicPr>
          <p:cNvPr id="16" name="图片 15">
            <a:extLst>
              <a:ext uri="{FF2B5EF4-FFF2-40B4-BE49-F238E27FC236}">
                <a16:creationId xmlns:a16="http://schemas.microsoft.com/office/drawing/2014/main" id="{13172E4E-D1A8-9D58-0955-5F9282F1A82F}"/>
              </a:ext>
            </a:extLst>
          </p:cNvPr>
          <p:cNvPicPr>
            <a:picLocks noChangeAspect="1"/>
          </p:cNvPicPr>
          <p:nvPr/>
        </p:nvPicPr>
        <p:blipFill>
          <a:blip r:embed="rId7">
            <a:extLst>
              <a:ext uri="{28A0092B-C50C-407E-A947-70E740481C1C}">
                <a14:useLocalDpi xmlns:a14="http://schemas.microsoft.com/office/drawing/2010/main" val="0"/>
              </a:ext>
            </a:extLst>
          </a:blip>
          <a:srcRect r="2642"/>
          <a:stretch>
            <a:fillRect/>
          </a:stretch>
        </p:blipFill>
        <p:spPr>
          <a:xfrm>
            <a:off x="377749" y="1353101"/>
            <a:ext cx="4495264" cy="2563689"/>
          </a:xfrm>
          <a:prstGeom prst="rect">
            <a:avLst/>
          </a:prstGeom>
        </p:spPr>
      </p:pic>
    </p:spTree>
    <p:extLst>
      <p:ext uri="{BB962C8B-B14F-4D97-AF65-F5344CB8AC3E}">
        <p14:creationId xmlns:p14="http://schemas.microsoft.com/office/powerpoint/2010/main" val="1531006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BEE6-3DFE-2B22-7EEB-9AEC16B242CF}"/>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2AA7AAA8-AFD6-16B9-EEBD-C6E62B0E8D6D}"/>
              </a:ext>
            </a:extLst>
          </p:cNvPr>
          <p:cNvCxnSpPr>
            <a:cxnSpLocks/>
            <a:stCxn id="23" idx="3"/>
          </p:cNvCxnSpPr>
          <p:nvPr/>
        </p:nvCxnSpPr>
        <p:spPr>
          <a:xfrm flipV="1">
            <a:off x="6146607" y="623737"/>
            <a:ext cx="471721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7BFBAA3-3E67-7D5B-8D7C-578B5BCF593F}"/>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3.5</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FD525FE0-E222-017F-A526-1592172EAED2}"/>
              </a:ext>
            </a:extLst>
          </p:cNvPr>
          <p:cNvSpPr txBox="1"/>
          <p:nvPr/>
        </p:nvSpPr>
        <p:spPr>
          <a:xfrm>
            <a:off x="1010265" y="410905"/>
            <a:ext cx="5136342" cy="461665"/>
          </a:xfrm>
          <a:prstGeom prst="rect">
            <a:avLst/>
          </a:prstGeom>
          <a:noFill/>
        </p:spPr>
        <p:txBody>
          <a:bodyPr wrap="none" rtlCol="0">
            <a:spAutoFit/>
          </a:bodyPr>
          <a:lstStyle/>
          <a:p>
            <a:r>
              <a:rPr lang="zh-CN" altLang="en-US" sz="2400" b="1" dirty="0">
                <a:latin typeface="+mj-ea"/>
                <a:ea typeface="+mj-ea"/>
              </a:rPr>
              <a:t>卷积神经网络 </a:t>
            </a:r>
            <a:r>
              <a:rPr lang="en-US" altLang="zh-CN" sz="2400" b="1" dirty="0">
                <a:latin typeface="+mj-ea"/>
                <a:ea typeface="+mj-ea"/>
              </a:rPr>
              <a:t>(CNN) </a:t>
            </a:r>
            <a:r>
              <a:rPr lang="en-US" altLang="zh-CN" sz="2400" b="1" baseline="30000" dirty="0">
                <a:latin typeface="+mj-ea"/>
              </a:rPr>
              <a:t>[20]</a:t>
            </a:r>
            <a:r>
              <a:rPr lang="zh-CN" altLang="en-US" sz="2400" b="1" dirty="0">
                <a:latin typeface="+mj-ea"/>
                <a:ea typeface="+mj-ea"/>
              </a:rPr>
              <a:t>实现与评估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D74514C7-8A51-ADDB-2D10-C66ECD15A545}"/>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22</a:t>
            </a:fld>
            <a:endParaRPr lang="zh-CN" altLang="en-US"/>
          </a:p>
        </p:txBody>
      </p:sp>
      <p:sp>
        <p:nvSpPr>
          <p:cNvPr id="7" name="文本框 6">
            <a:extLst>
              <a:ext uri="{FF2B5EF4-FFF2-40B4-BE49-F238E27FC236}">
                <a16:creationId xmlns:a16="http://schemas.microsoft.com/office/drawing/2014/main" id="{6CDA95F8-A09A-23B8-06A5-30AB7E86543C}"/>
              </a:ext>
            </a:extLst>
          </p:cNvPr>
          <p:cNvSpPr txBox="1"/>
          <p:nvPr/>
        </p:nvSpPr>
        <p:spPr>
          <a:xfrm>
            <a:off x="0" y="6604084"/>
            <a:ext cx="12192000"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[20] Fukushima, K. (1980).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Neocognitron</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self-organizing neural network model for a mechanism of pattern recognition unaffected by shift in position. Biological Cybernetics, 36(4), 193–202.</a:t>
            </a:r>
          </a:p>
        </p:txBody>
      </p:sp>
      <p:sp>
        <p:nvSpPr>
          <p:cNvPr id="16" name="文本框 15">
            <a:extLst>
              <a:ext uri="{FF2B5EF4-FFF2-40B4-BE49-F238E27FC236}">
                <a16:creationId xmlns:a16="http://schemas.microsoft.com/office/drawing/2014/main" id="{E4CF1616-8589-9B22-03E0-0FE464EBD245}"/>
              </a:ext>
            </a:extLst>
          </p:cNvPr>
          <p:cNvSpPr txBox="1"/>
          <p:nvPr/>
        </p:nvSpPr>
        <p:spPr>
          <a:xfrm>
            <a:off x="1476668" y="3877730"/>
            <a:ext cx="2297425"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16 CNN</a:t>
            </a:r>
            <a:r>
              <a:rPr lang="zh-CN" altLang="en-US" sz="1400" dirty="0">
                <a:latin typeface="微软雅黑" panose="020B0503020204020204" pitchFamily="34" charset="-122"/>
                <a:ea typeface="微软雅黑" panose="020B0503020204020204" pitchFamily="34" charset="-122"/>
              </a:rPr>
              <a:t>最优超参数配置</a:t>
            </a:r>
          </a:p>
        </p:txBody>
      </p:sp>
      <p:sp>
        <p:nvSpPr>
          <p:cNvPr id="18" name="文本框 17">
            <a:extLst>
              <a:ext uri="{FF2B5EF4-FFF2-40B4-BE49-F238E27FC236}">
                <a16:creationId xmlns:a16="http://schemas.microsoft.com/office/drawing/2014/main" id="{AD25C198-E2AF-E7FB-89B7-6CFCC9658041}"/>
              </a:ext>
            </a:extLst>
          </p:cNvPr>
          <p:cNvSpPr txBox="1"/>
          <p:nvPr/>
        </p:nvSpPr>
        <p:spPr>
          <a:xfrm>
            <a:off x="1027828" y="1058983"/>
            <a:ext cx="3195105"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15 CNN</a:t>
            </a:r>
            <a:r>
              <a:rPr lang="zh-CN" altLang="en-US" sz="1400" dirty="0">
                <a:latin typeface="微软雅黑" panose="020B0503020204020204" pitchFamily="34" charset="-122"/>
                <a:ea typeface="微软雅黑" panose="020B0503020204020204" pitchFamily="34" charset="-122"/>
              </a:rPr>
              <a:t>模型在测试集上的性能指标</a:t>
            </a:r>
          </a:p>
        </p:txBody>
      </p:sp>
      <p:sp>
        <p:nvSpPr>
          <p:cNvPr id="21" name="文本框 20">
            <a:extLst>
              <a:ext uri="{FF2B5EF4-FFF2-40B4-BE49-F238E27FC236}">
                <a16:creationId xmlns:a16="http://schemas.microsoft.com/office/drawing/2014/main" id="{C8CD230A-6BCC-D9DA-6046-5ACCD9025023}"/>
              </a:ext>
            </a:extLst>
          </p:cNvPr>
          <p:cNvSpPr txBox="1"/>
          <p:nvPr/>
        </p:nvSpPr>
        <p:spPr>
          <a:xfrm>
            <a:off x="4962056" y="3916790"/>
            <a:ext cx="7086320" cy="2677656"/>
          </a:xfrm>
          <a:prstGeom prst="rect">
            <a:avLst/>
          </a:prstGeom>
          <a:noFill/>
        </p:spPr>
        <p:txBody>
          <a:bodyPr wrap="square" numCol="1">
            <a:spAutoFit/>
          </a:bodyPr>
          <a:lstStyle/>
          <a:p>
            <a:pPr>
              <a:buNone/>
            </a:pP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将</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2D</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数据 </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样本 </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x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特征</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塑形为</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张量 </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样本 </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x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特征 </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x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通道</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以适应</a:t>
            </a:r>
            <a:r>
              <a:rPr lang="en-US" altLang="zh-CN" sz="1050" b="0" dirty="0">
                <a:solidFill>
                  <a:srgbClr val="008000"/>
                </a:solidFill>
                <a:effectLst/>
                <a:latin typeface="Times New Roman" panose="02020603050405020304" pitchFamily="18" charset="0"/>
                <a:ea typeface="宋体" panose="02010600030101010101" pitchFamily="2" charset="-122"/>
                <a:cs typeface="Times New Roman" panose="02020603050405020304" pitchFamily="18" charset="0"/>
              </a:rPr>
              <a:t>1D CNN</a:t>
            </a:r>
            <a:endPar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num_features</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ncol</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x_train_reshaped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array_reshape</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nrow</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x_train_scaled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num_features</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x_val_reshaped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array_reshape</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x_val_scaled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nrow</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x_val_scaled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num_features</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x_test_reshaped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array_reshape</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x_test_scaled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795E26"/>
                </a:solidFill>
                <a:effectLst/>
                <a:latin typeface="Times New Roman" panose="02020603050405020304" pitchFamily="18" charset="0"/>
                <a:ea typeface="宋体" panose="02010600030101010101" pitchFamily="2" charset="-122"/>
                <a:cs typeface="Times New Roman" panose="02020603050405020304" pitchFamily="18" charset="0"/>
              </a:rPr>
              <a:t>nrow</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x_test_scaled</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err="1">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num_features</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b="0" dirty="0">
                <a:solidFill>
                  <a:srgbClr val="098658"/>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b="0" dirty="0">
                <a:solidFill>
                  <a:srgbClr val="3B3B3B"/>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a:p>
            <a:pPr>
              <a:buNone/>
            </a:pPr>
            <a:endPar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定义和编译模型 </a:t>
            </a: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此处展示一个示例结构</a:t>
            </a: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err="1">
                <a:solidFill>
                  <a:srgbClr val="008000"/>
                </a:solidFill>
                <a:latin typeface="Times New Roman" panose="02020603050405020304" pitchFamily="18" charset="0"/>
                <a:ea typeface="宋体" panose="02010600030101010101" pitchFamily="2" charset="-122"/>
                <a:cs typeface="Times New Roman" panose="02020603050405020304" pitchFamily="18" charset="0"/>
              </a:rPr>
              <a:t>current_params</a:t>
            </a: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来自超参数网格 </a:t>
            </a: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err="1">
                <a:solidFill>
                  <a:srgbClr val="008000"/>
                </a:solidFill>
                <a:latin typeface="Times New Roman" panose="02020603050405020304" pitchFamily="18" charset="0"/>
                <a:ea typeface="宋体" panose="02010600030101010101" pitchFamily="2" charset="-122"/>
                <a:cs typeface="Times New Roman" panose="02020603050405020304" pitchFamily="18" charset="0"/>
              </a:rPr>
              <a:t>param_grid_cnn</a:t>
            </a:r>
            <a:r>
              <a:rPr lang="en-US" altLang="zh-CN" sz="105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input_shape_cnn</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795E26"/>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num_features</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98658"/>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05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model_cnn</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keras_model_sequential</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layer_conv_1d(</a:t>
            </a: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1080"/>
                </a:solidFill>
                <a:latin typeface="Times New Roman" panose="02020603050405020304" pitchFamily="18" charset="0"/>
                <a:ea typeface="宋体" panose="02010600030101010101" pitchFamily="2" charset="-122"/>
                <a:cs typeface="Times New Roman" panose="02020603050405020304" pitchFamily="18" charset="0"/>
              </a:rPr>
              <a:t>filters</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current_params</a:t>
            </a:r>
            <a:r>
              <a:rPr lang="en-US" altLang="zh-CN" sz="105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filters1,</a:t>
            </a: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err="1">
                <a:solidFill>
                  <a:srgbClr val="001080"/>
                </a:solidFill>
                <a:latin typeface="Times New Roman" panose="02020603050405020304" pitchFamily="18" charset="0"/>
                <a:ea typeface="宋体" panose="02010600030101010101" pitchFamily="2" charset="-122"/>
                <a:cs typeface="Times New Roman" panose="02020603050405020304" pitchFamily="18" charset="0"/>
              </a:rPr>
              <a:t>kernel_size</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current_params</a:t>
            </a:r>
            <a:r>
              <a:rPr lang="en-US" altLang="zh-CN" sz="105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kernel_size1,</a:t>
            </a: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1080"/>
                </a:solidFill>
                <a:latin typeface="Times New Roman" panose="02020603050405020304" pitchFamily="18" charset="0"/>
                <a:ea typeface="宋体" panose="02010600030101010101" pitchFamily="2" charset="-122"/>
                <a:cs typeface="Times New Roman" panose="02020603050405020304" pitchFamily="18" charset="0"/>
              </a:rPr>
              <a:t>activation</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A31515"/>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err="1">
                <a:solidFill>
                  <a:srgbClr val="A31515"/>
                </a:solidFill>
                <a:latin typeface="Times New Roman" panose="02020603050405020304" pitchFamily="18" charset="0"/>
                <a:ea typeface="宋体" panose="02010600030101010101" pitchFamily="2" charset="-122"/>
                <a:cs typeface="Times New Roman" panose="02020603050405020304" pitchFamily="18" charset="0"/>
              </a:rPr>
              <a:t>relu</a:t>
            </a:r>
            <a:r>
              <a:rPr lang="en-US" altLang="zh-CN" sz="1050" dirty="0">
                <a:solidFill>
                  <a:srgbClr val="A31515"/>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a:t>
            </a: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err="1">
                <a:solidFill>
                  <a:srgbClr val="001080"/>
                </a:solidFill>
                <a:latin typeface="Times New Roman" panose="02020603050405020304" pitchFamily="18" charset="0"/>
                <a:ea typeface="宋体" panose="02010600030101010101" pitchFamily="2" charset="-122"/>
                <a:cs typeface="Times New Roman" panose="02020603050405020304" pitchFamily="18" charset="0"/>
              </a:rPr>
              <a:t>input_shape</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50" dirty="0" err="1">
                <a:solidFill>
                  <a:srgbClr val="3B3B3B"/>
                </a:solidFill>
                <a:latin typeface="Times New Roman" panose="02020603050405020304" pitchFamily="18" charset="0"/>
                <a:ea typeface="宋体" panose="02010600030101010101" pitchFamily="2" charset="-122"/>
                <a:cs typeface="Times New Roman" panose="02020603050405020304" pitchFamily="18" charset="0"/>
              </a:rPr>
              <a:t>input_shape_cnn</a:t>
            </a:r>
            <a:endPar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a:p>
            <a:pPr>
              <a:buNone/>
            </a:pPr>
            <a:r>
              <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%&gt;%</a:t>
            </a:r>
            <a:endParaRPr lang="en-US" altLang="zh-CN" sz="1050" dirty="0">
              <a:solidFill>
                <a:srgbClr val="3B3B3B"/>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5F7EB17F-6F56-89B1-CBC6-F5FCF53EBC0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5321852" y="963402"/>
            <a:ext cx="6039868" cy="3019934"/>
          </a:xfrm>
          <a:prstGeom prst="rect">
            <a:avLst/>
          </a:prstGeom>
        </p:spPr>
      </p:pic>
      <p:sp>
        <p:nvSpPr>
          <p:cNvPr id="28" name="文本框 27">
            <a:extLst>
              <a:ext uri="{FF2B5EF4-FFF2-40B4-BE49-F238E27FC236}">
                <a16:creationId xmlns:a16="http://schemas.microsoft.com/office/drawing/2014/main" id="{1CC30CBE-3AF7-A8D3-BFF5-FFF9BA536554}"/>
              </a:ext>
            </a:extLst>
          </p:cNvPr>
          <p:cNvSpPr txBox="1"/>
          <p:nvPr/>
        </p:nvSpPr>
        <p:spPr>
          <a:xfrm>
            <a:off x="7270431" y="691736"/>
            <a:ext cx="2350323"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17  CNN</a:t>
            </a:r>
            <a:r>
              <a:rPr lang="zh-CN" altLang="en-US" sz="1400" dirty="0">
                <a:latin typeface="微软雅黑" panose="020B0503020204020204" pitchFamily="34" charset="-122"/>
                <a:ea typeface="微软雅黑" panose="020B0503020204020204" pitchFamily="34" charset="-122"/>
              </a:rPr>
              <a:t>超参数搜索空间</a:t>
            </a:r>
          </a:p>
        </p:txBody>
      </p:sp>
      <p:pic>
        <p:nvPicPr>
          <p:cNvPr id="29" name="图片 28">
            <a:extLst>
              <a:ext uri="{FF2B5EF4-FFF2-40B4-BE49-F238E27FC236}">
                <a16:creationId xmlns:a16="http://schemas.microsoft.com/office/drawing/2014/main" id="{505728EF-0C57-4653-4DBC-8D74E3C54BF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4412" r="2618"/>
          <a:stretch>
            <a:fillRect/>
          </a:stretch>
        </p:blipFill>
        <p:spPr>
          <a:xfrm>
            <a:off x="292163" y="4165399"/>
            <a:ext cx="4495264" cy="2412141"/>
          </a:xfrm>
          <a:prstGeom prst="rect">
            <a:avLst/>
          </a:prstGeom>
        </p:spPr>
      </p:pic>
      <p:pic>
        <p:nvPicPr>
          <p:cNvPr id="30" name="图片 29">
            <a:extLst>
              <a:ext uri="{FF2B5EF4-FFF2-40B4-BE49-F238E27FC236}">
                <a16:creationId xmlns:a16="http://schemas.microsoft.com/office/drawing/2014/main" id="{8DAC391B-E344-B7C6-737B-A113F34A4D8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28" r="28"/>
          <a:stretch/>
        </p:blipFill>
        <p:spPr>
          <a:xfrm>
            <a:off x="377749" y="1353101"/>
            <a:ext cx="4495264" cy="2563689"/>
          </a:xfrm>
          <a:prstGeom prst="rect">
            <a:avLst/>
          </a:prstGeom>
        </p:spPr>
      </p:pic>
      <p:sp>
        <p:nvSpPr>
          <p:cNvPr id="34" name="文本框 33">
            <a:extLst>
              <a:ext uri="{FF2B5EF4-FFF2-40B4-BE49-F238E27FC236}">
                <a16:creationId xmlns:a16="http://schemas.microsoft.com/office/drawing/2014/main" id="{7F03C905-762D-E72E-A2FA-5A9B6FBD1357}"/>
              </a:ext>
            </a:extLst>
          </p:cNvPr>
          <p:cNvSpPr txBox="1"/>
          <p:nvPr/>
        </p:nvSpPr>
        <p:spPr>
          <a:xfrm>
            <a:off x="7926976" y="5009982"/>
            <a:ext cx="457440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layer_batch_normalization</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layer_max_pooling_1d(</a:t>
            </a:r>
            <a:r>
              <a:rPr kumimoji="0" lang="en-US" altLang="zh-CN" sz="1050" b="0" i="0" u="none" strike="noStrike" kern="1200" cap="none" spc="0" normalizeH="0" baseline="0" noProof="0" dirty="0" err="1">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pool_size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current_params</a:t>
            </a:r>
            <a:r>
              <a:rPr kumimoji="0" lang="en-US" altLang="zh-CN" sz="105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pool_size1)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layer_dropout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rate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current_params</a:t>
            </a:r>
            <a:r>
              <a:rPr kumimoji="0" lang="en-US" altLang="zh-CN" sz="1050" b="0" i="0"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dropout_cnn</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layer_global_average_pooling_1d()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全局池化层替代</a:t>
            </a:r>
            <a:r>
              <a:rPr kumimoji="0" lang="en-US" altLang="zh-CN" sz="105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Flatten</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layer_dense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current_params</a:t>
            </a:r>
            <a:r>
              <a:rPr kumimoji="0" lang="en-US" altLang="zh-CN" sz="1050" b="0" i="0"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dense_units</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activation</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relu</a:t>
            </a:r>
            <a:r>
              <a:rPr kumimoji="0" lang="en-US" altLang="zh-CN" sz="105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layer_dropout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rate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current_params</a:t>
            </a:r>
            <a:r>
              <a:rPr kumimoji="0" lang="en-US" altLang="zh-CN" sz="1050" b="0" i="0"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dropout_dense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layer_dense</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units</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num_classes</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1080"/>
                </a:solidFill>
                <a:effectLst/>
                <a:uLnTx/>
                <a:uFillTx/>
                <a:latin typeface="Times New Roman" panose="02020603050405020304" pitchFamily="18" charset="0"/>
                <a:ea typeface="宋体" panose="02010600030101010101" pitchFamily="2" charset="-122"/>
                <a:cs typeface="Times New Roman" panose="02020603050405020304" pitchFamily="18" charset="0"/>
              </a:rPr>
              <a:t>activation</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err="1">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softmax</a:t>
            </a:r>
            <a:r>
              <a:rPr kumimoji="0" lang="en-US" altLang="zh-CN" sz="1050" b="0" i="0" u="none" strike="noStrike" kern="1200" cap="none" spc="0" normalizeH="0" baseline="0" noProof="0" dirty="0">
                <a:ln>
                  <a:noFill/>
                </a:ln>
                <a:solidFill>
                  <a:srgbClr val="A31515"/>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b="0" i="0" u="none" strike="noStrike" kern="1200" cap="none" spc="0" normalizeH="0" baseline="0" noProof="0" dirty="0">
                <a:ln>
                  <a:noFill/>
                </a:ln>
                <a:solidFill>
                  <a:srgbClr val="008000"/>
                </a:solidFill>
                <a:effectLst/>
                <a:uLnTx/>
                <a:uFillTx/>
                <a:latin typeface="Times New Roman" panose="02020603050405020304" pitchFamily="18" charset="0"/>
                <a:ea typeface="宋体" panose="02010600030101010101" pitchFamily="2" charset="-122"/>
                <a:cs typeface="Times New Roman" panose="02020603050405020304" pitchFamily="18" charset="0"/>
              </a:rPr>
              <a:t>输出层</a:t>
            </a:r>
            <a:endParaRPr kumimoji="0" lang="zh-CN" altLang="en-US"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model_cnn</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 compile(</a:t>
            </a:r>
            <a:r>
              <a:rPr kumimoji="0" lang="en-US" altLang="zh-CN" sz="105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kern="1200" cap="none" spc="0" normalizeH="0" baseline="0" noProof="0" dirty="0">
                <a:ln>
                  <a:noFill/>
                </a:ln>
                <a:solidFill>
                  <a:srgbClr val="3B3B3B"/>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444827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9DF9A-1487-DD01-8D48-6A302E355E01}"/>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93EBCE92-F9C2-1F0F-75ED-31C6CAB02647}"/>
              </a:ext>
            </a:extLst>
          </p:cNvPr>
          <p:cNvCxnSpPr>
            <a:cxnSpLocks/>
            <a:stCxn id="23" idx="3"/>
          </p:cNvCxnSpPr>
          <p:nvPr/>
        </p:nvCxnSpPr>
        <p:spPr>
          <a:xfrm flipV="1">
            <a:off x="3349367" y="623737"/>
            <a:ext cx="751445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3E96EB2-4913-5C2C-44FA-29F468593EB6}"/>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3.6</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610004C1-FB11-8E99-984A-1EF99F2BC9AB}"/>
              </a:ext>
            </a:extLst>
          </p:cNvPr>
          <p:cNvSpPr txBox="1"/>
          <p:nvPr/>
        </p:nvSpPr>
        <p:spPr>
          <a:xfrm>
            <a:off x="1010265" y="410905"/>
            <a:ext cx="2339102" cy="461665"/>
          </a:xfrm>
          <a:prstGeom prst="rect">
            <a:avLst/>
          </a:prstGeom>
          <a:noFill/>
        </p:spPr>
        <p:txBody>
          <a:bodyPr wrap="none" rtlCol="0">
            <a:spAutoFit/>
          </a:bodyPr>
          <a:lstStyle/>
          <a:p>
            <a:r>
              <a:rPr lang="zh-CN" altLang="en-US" sz="2400" b="1" dirty="0">
                <a:latin typeface="+mj-ea"/>
                <a:ea typeface="+mj-ea"/>
              </a:rPr>
              <a:t>多模型综合评估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EB29D0CD-4ABC-89B1-500E-4697F1C5D17F}"/>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23</a:t>
            </a:fld>
            <a:endParaRPr lang="zh-CN" altLang="en-US"/>
          </a:p>
        </p:txBody>
      </p:sp>
      <p:pic>
        <p:nvPicPr>
          <p:cNvPr id="5" name="图片 4">
            <a:extLst>
              <a:ext uri="{FF2B5EF4-FFF2-40B4-BE49-F238E27FC236}">
                <a16:creationId xmlns:a16="http://schemas.microsoft.com/office/drawing/2014/main" id="{239DB814-5802-ED17-7F75-B32822F9E8AF}"/>
              </a:ext>
            </a:extLst>
          </p:cNvPr>
          <p:cNvPicPr>
            <a:picLocks noChangeAspect="1"/>
          </p:cNvPicPr>
          <p:nvPr/>
        </p:nvPicPr>
        <p:blipFill>
          <a:blip r:embed="rId3"/>
          <a:stretch>
            <a:fillRect/>
          </a:stretch>
        </p:blipFill>
        <p:spPr>
          <a:xfrm>
            <a:off x="1010265" y="1193514"/>
            <a:ext cx="10086862" cy="4725818"/>
          </a:xfrm>
          <a:prstGeom prst="rect">
            <a:avLst/>
          </a:prstGeom>
        </p:spPr>
      </p:pic>
      <p:sp>
        <p:nvSpPr>
          <p:cNvPr id="6" name="文本框 5">
            <a:extLst>
              <a:ext uri="{FF2B5EF4-FFF2-40B4-BE49-F238E27FC236}">
                <a16:creationId xmlns:a16="http://schemas.microsoft.com/office/drawing/2014/main" id="{52617B12-0F04-8A15-11D6-8774D4841F27}"/>
              </a:ext>
            </a:extLst>
          </p:cNvPr>
          <p:cNvSpPr txBox="1"/>
          <p:nvPr/>
        </p:nvSpPr>
        <p:spPr>
          <a:xfrm>
            <a:off x="3745324" y="885737"/>
            <a:ext cx="470135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18  PAM50</a:t>
            </a:r>
            <a:r>
              <a:rPr lang="zh-CN" altLang="en-US" sz="1400" dirty="0">
                <a:latin typeface="微软雅黑" panose="020B0503020204020204" pitchFamily="34" charset="-122"/>
                <a:ea typeface="微软雅黑" panose="020B0503020204020204" pitchFamily="34" charset="-122"/>
              </a:rPr>
              <a:t>亚型分类的代表性模型测试集性能比较摘要</a:t>
            </a:r>
          </a:p>
        </p:txBody>
      </p:sp>
      <p:sp>
        <p:nvSpPr>
          <p:cNvPr id="11" name="文本框 10">
            <a:extLst>
              <a:ext uri="{FF2B5EF4-FFF2-40B4-BE49-F238E27FC236}">
                <a16:creationId xmlns:a16="http://schemas.microsoft.com/office/drawing/2014/main" id="{DCFBF3E6-CA6C-5380-C508-34F4807D37F7}"/>
              </a:ext>
            </a:extLst>
          </p:cNvPr>
          <p:cNvSpPr txBox="1"/>
          <p:nvPr/>
        </p:nvSpPr>
        <p:spPr>
          <a:xfrm>
            <a:off x="589018" y="5919332"/>
            <a:ext cx="11401051" cy="430887"/>
          </a:xfrm>
          <a:prstGeom prst="rect">
            <a:avLst/>
          </a:prstGeom>
          <a:noFill/>
        </p:spPr>
        <p:txBody>
          <a:bodyPr wrap="square">
            <a:spAutoFit/>
          </a:bodyPr>
          <a:lstStyle/>
          <a:p>
            <a:r>
              <a:rPr lang="zh-CN" altLang="en-US" sz="1100" dirty="0"/>
              <a:t>注：</a:t>
            </a:r>
            <a:r>
              <a:rPr lang="en-US" altLang="zh-CN" sz="1100" dirty="0" err="1"/>
              <a:t>lr</a:t>
            </a:r>
            <a:r>
              <a:rPr lang="en-US" altLang="zh-CN" sz="1100" dirty="0"/>
              <a:t>/eta(</a:t>
            </a:r>
            <a:r>
              <a:rPr lang="zh-CN" altLang="en-US" sz="1100" dirty="0"/>
              <a:t>学习率</a:t>
            </a:r>
            <a:r>
              <a:rPr lang="en-US" altLang="zh-CN" sz="1100" dirty="0"/>
              <a:t>),</a:t>
            </a:r>
            <a:r>
              <a:rPr lang="en-US" altLang="zh-CN" sz="1100" dirty="0" err="1"/>
              <a:t>nl</a:t>
            </a:r>
            <a:r>
              <a:rPr lang="en-US" altLang="zh-CN" sz="1100" dirty="0"/>
              <a:t>(</a:t>
            </a:r>
            <a:r>
              <a:rPr lang="en-US" altLang="zh-CN" sz="1100" dirty="0" err="1"/>
              <a:t>num_leaves</a:t>
            </a:r>
            <a:r>
              <a:rPr lang="en-US" altLang="zh-CN" sz="1100" dirty="0"/>
              <a:t>),md(</a:t>
            </a:r>
            <a:r>
              <a:rPr lang="en-US" altLang="zh-CN" sz="1100" dirty="0" err="1"/>
              <a:t>max_depth</a:t>
            </a:r>
            <a:r>
              <a:rPr lang="en-US" altLang="zh-CN" sz="1100" dirty="0"/>
              <a:t>),ff(</a:t>
            </a:r>
            <a:r>
              <a:rPr lang="en-US" altLang="zh-CN" sz="1100" dirty="0" err="1"/>
              <a:t>feature_fraction</a:t>
            </a:r>
            <a:r>
              <a:rPr lang="en-US" altLang="zh-CN" sz="1100" dirty="0"/>
              <a:t>),bf(</a:t>
            </a:r>
            <a:r>
              <a:rPr lang="en-US" altLang="zh-CN" sz="1100" dirty="0" err="1"/>
              <a:t>bagging_fraction</a:t>
            </a:r>
            <a:r>
              <a:rPr lang="en-US" altLang="zh-CN" sz="1100" dirty="0"/>
              <a:t>),sub(subsample),col(</a:t>
            </a:r>
            <a:r>
              <a:rPr lang="en-US" altLang="zh-CN" sz="1100" dirty="0" err="1"/>
              <a:t>colsample_bytree</a:t>
            </a:r>
            <a:r>
              <a:rPr lang="en-US" altLang="zh-CN" sz="1100" dirty="0"/>
              <a:t>),u1/u2(units1/2), dr1/2 (dropout_rate1/2), bs (</a:t>
            </a:r>
            <a:r>
              <a:rPr lang="en-US" altLang="zh-CN" sz="1100" dirty="0" err="1"/>
              <a:t>batch_size</a:t>
            </a:r>
            <a:r>
              <a:rPr lang="en-US" altLang="zh-CN" sz="1100" dirty="0"/>
              <a:t>), f1/f2 (filters1/2), ks1/2 (kernel_size1/2)</a:t>
            </a:r>
            <a:r>
              <a:rPr lang="zh-CN" altLang="en-US" sz="1100" dirty="0"/>
              <a:t>。</a:t>
            </a:r>
            <a:r>
              <a:rPr lang="en-US" altLang="zh-CN" sz="1100" dirty="0"/>
              <a:t>MLP </a:t>
            </a:r>
            <a:r>
              <a:rPr lang="zh-CN" altLang="en-US" sz="1100" dirty="0"/>
              <a:t>和 </a:t>
            </a:r>
            <a:r>
              <a:rPr lang="en-US" altLang="zh-CN" sz="1100" dirty="0"/>
              <a:t>CNN </a:t>
            </a:r>
            <a:r>
              <a:rPr lang="zh-CN" altLang="en-US" sz="1100" dirty="0"/>
              <a:t>的宏平均指标基于五个亚型计算，其他模型基于四个亚型。</a:t>
            </a:r>
            <a:r>
              <a:rPr lang="en-US" altLang="zh-CN" sz="1100" dirty="0"/>
              <a:t>SVM</a:t>
            </a:r>
            <a:r>
              <a:rPr lang="zh-CN" altLang="en-US" sz="1100" dirty="0"/>
              <a:t>使用了</a:t>
            </a:r>
            <a:r>
              <a:rPr lang="en-US" altLang="zh-CN" sz="1100" dirty="0"/>
              <a:t>500</a:t>
            </a:r>
            <a:r>
              <a:rPr lang="zh-CN" altLang="en-US" sz="1100" dirty="0"/>
              <a:t>个特征，其他模型使用了</a:t>
            </a:r>
            <a:r>
              <a:rPr lang="en-US" altLang="zh-CN" sz="1100" dirty="0"/>
              <a:t>150</a:t>
            </a:r>
            <a:r>
              <a:rPr lang="zh-CN" altLang="en-US" sz="1100" dirty="0"/>
              <a:t>个特征。</a:t>
            </a:r>
          </a:p>
        </p:txBody>
      </p:sp>
    </p:spTree>
    <p:extLst>
      <p:ext uri="{BB962C8B-B14F-4D97-AF65-F5344CB8AC3E}">
        <p14:creationId xmlns:p14="http://schemas.microsoft.com/office/powerpoint/2010/main" val="9723580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A1B37-2ECB-EAA5-70E5-F588C2C3DD80}"/>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BA9D177-1288-4FAA-3BD6-7A69B9F9F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228" y="685045"/>
            <a:ext cx="9909544" cy="5945728"/>
          </a:xfrm>
          <a:prstGeom prst="rect">
            <a:avLst/>
          </a:prstGeom>
        </p:spPr>
      </p:pic>
      <p:cxnSp>
        <p:nvCxnSpPr>
          <p:cNvPr id="17" name="直接连接符 16">
            <a:extLst>
              <a:ext uri="{FF2B5EF4-FFF2-40B4-BE49-F238E27FC236}">
                <a16:creationId xmlns:a16="http://schemas.microsoft.com/office/drawing/2014/main" id="{231AA31A-0EEE-2F5E-A8CA-1CC08F0292C4}"/>
              </a:ext>
            </a:extLst>
          </p:cNvPr>
          <p:cNvCxnSpPr>
            <a:cxnSpLocks/>
            <a:stCxn id="23" idx="3"/>
          </p:cNvCxnSpPr>
          <p:nvPr/>
        </p:nvCxnSpPr>
        <p:spPr>
          <a:xfrm flipV="1">
            <a:off x="3349367" y="623737"/>
            <a:ext cx="751445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34ECD87-3BCD-F5B6-120D-2CB2627C4E60}"/>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3.6</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C85D13FC-4EBA-3C52-E37A-8E780D76D4C8}"/>
              </a:ext>
            </a:extLst>
          </p:cNvPr>
          <p:cNvSpPr txBox="1"/>
          <p:nvPr/>
        </p:nvSpPr>
        <p:spPr>
          <a:xfrm>
            <a:off x="1010265" y="410905"/>
            <a:ext cx="2339102" cy="461665"/>
          </a:xfrm>
          <a:prstGeom prst="rect">
            <a:avLst/>
          </a:prstGeom>
          <a:noFill/>
        </p:spPr>
        <p:txBody>
          <a:bodyPr wrap="none" rtlCol="0">
            <a:spAutoFit/>
          </a:bodyPr>
          <a:lstStyle/>
          <a:p>
            <a:r>
              <a:rPr lang="zh-CN" altLang="en-US" sz="2400" b="1" dirty="0">
                <a:latin typeface="+mj-ea"/>
                <a:ea typeface="+mj-ea"/>
              </a:rPr>
              <a:t>多模型综合评估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A91C11DC-D491-C2A3-D839-6F4ED49C7109}"/>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24</a:t>
            </a:fld>
            <a:endParaRPr lang="zh-CN" altLang="en-US"/>
          </a:p>
        </p:txBody>
      </p:sp>
      <p:sp>
        <p:nvSpPr>
          <p:cNvPr id="2" name="文本框 1">
            <a:extLst>
              <a:ext uri="{FF2B5EF4-FFF2-40B4-BE49-F238E27FC236}">
                <a16:creationId xmlns:a16="http://schemas.microsoft.com/office/drawing/2014/main" id="{BE50AE1D-E2A2-9F72-C58A-E54CBB4F5B6D}"/>
              </a:ext>
            </a:extLst>
          </p:cNvPr>
          <p:cNvSpPr txBox="1"/>
          <p:nvPr/>
        </p:nvSpPr>
        <p:spPr>
          <a:xfrm>
            <a:off x="4649931" y="6432051"/>
            <a:ext cx="2892138"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3.4 </a:t>
            </a:r>
            <a:r>
              <a:rPr lang="zh-CN" altLang="en-US" sz="1100" dirty="0">
                <a:latin typeface="微软雅黑" panose="020B0503020204020204" pitchFamily="34" charset="-122"/>
                <a:ea typeface="微软雅黑" panose="020B0503020204020204" pitchFamily="34" charset="-122"/>
              </a:rPr>
              <a:t>各模型在</a:t>
            </a:r>
            <a:r>
              <a:rPr lang="en-US" altLang="zh-CN" sz="1100" dirty="0">
                <a:latin typeface="微软雅黑" panose="020B0503020204020204" pitchFamily="34" charset="-122"/>
                <a:ea typeface="微软雅黑" panose="020B0503020204020204" pitchFamily="34" charset="-122"/>
              </a:rPr>
              <a:t>PAM50</a:t>
            </a:r>
            <a:r>
              <a:rPr lang="zh-CN" altLang="en-US" sz="1100" dirty="0">
                <a:latin typeface="微软雅黑" panose="020B0503020204020204" pitchFamily="34" charset="-122"/>
                <a:ea typeface="微软雅黑" panose="020B0503020204020204" pitchFamily="34" charset="-122"/>
              </a:rPr>
              <a:t>测试集上的指标表现</a:t>
            </a:r>
          </a:p>
        </p:txBody>
      </p:sp>
    </p:spTree>
    <p:extLst>
      <p:ext uri="{BB962C8B-B14F-4D97-AF65-F5344CB8AC3E}">
        <p14:creationId xmlns:p14="http://schemas.microsoft.com/office/powerpoint/2010/main" val="18706885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D460-8AA2-06E7-9314-536543F9ECE0}"/>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DE350E23-480D-6DD3-BD7F-37A4CD7230D2}"/>
              </a:ext>
            </a:extLst>
          </p:cNvPr>
          <p:cNvCxnSpPr>
            <a:cxnSpLocks/>
            <a:stCxn id="23" idx="3"/>
          </p:cNvCxnSpPr>
          <p:nvPr/>
        </p:nvCxnSpPr>
        <p:spPr>
          <a:xfrm flipV="1">
            <a:off x="2426037" y="623737"/>
            <a:ext cx="843778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B836A3D-5C96-ED22-C5FD-3198292208E4}"/>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3.7</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B392E9E7-8905-ECB2-73BB-46AED9F133CC}"/>
              </a:ext>
            </a:extLst>
          </p:cNvPr>
          <p:cNvSpPr txBox="1"/>
          <p:nvPr/>
        </p:nvSpPr>
        <p:spPr>
          <a:xfrm>
            <a:off x="1010265" y="410905"/>
            <a:ext cx="1415772" cy="461665"/>
          </a:xfrm>
          <a:prstGeom prst="rect">
            <a:avLst/>
          </a:prstGeom>
          <a:noFill/>
        </p:spPr>
        <p:txBody>
          <a:bodyPr wrap="none" rtlCol="0">
            <a:spAutoFit/>
          </a:bodyPr>
          <a:lstStyle/>
          <a:p>
            <a:r>
              <a:rPr lang="zh-CN" altLang="en-US" sz="2400" b="1" dirty="0">
                <a:latin typeface="+mj-ea"/>
                <a:ea typeface="+mj-ea"/>
              </a:rPr>
              <a:t>软件平台</a:t>
            </a:r>
            <a:endParaRPr lang="zh-CN" altLang="en-US" sz="2400" b="1" baseline="30000" dirty="0">
              <a:latin typeface="+mj-ea"/>
              <a:ea typeface="+mj-ea"/>
            </a:endParaRPr>
          </a:p>
        </p:txBody>
      </p:sp>
      <p:sp>
        <p:nvSpPr>
          <p:cNvPr id="75" name="灯片编号占位符 74">
            <a:extLst>
              <a:ext uri="{FF2B5EF4-FFF2-40B4-BE49-F238E27FC236}">
                <a16:creationId xmlns:a16="http://schemas.microsoft.com/office/drawing/2014/main" id="{79F1E60C-37F5-298B-E6AD-284E2F0D16B3}"/>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25</a:t>
            </a:fld>
            <a:endParaRPr lang="zh-CN" altLang="en-US"/>
          </a:p>
        </p:txBody>
      </p:sp>
      <p:pic>
        <p:nvPicPr>
          <p:cNvPr id="4" name="图片 3">
            <a:extLst>
              <a:ext uri="{FF2B5EF4-FFF2-40B4-BE49-F238E27FC236}">
                <a16:creationId xmlns:a16="http://schemas.microsoft.com/office/drawing/2014/main" id="{086320FE-9F18-8D9B-E1A0-5B64D742BC9B}"/>
              </a:ext>
            </a:extLst>
          </p:cNvPr>
          <p:cNvPicPr>
            <a:picLocks noChangeAspect="1"/>
          </p:cNvPicPr>
          <p:nvPr/>
        </p:nvPicPr>
        <p:blipFill>
          <a:blip r:embed="rId3"/>
          <a:stretch>
            <a:fillRect/>
          </a:stretch>
        </p:blipFill>
        <p:spPr>
          <a:xfrm>
            <a:off x="576221" y="1085402"/>
            <a:ext cx="4243870" cy="2225091"/>
          </a:xfrm>
          <a:prstGeom prst="rect">
            <a:avLst/>
          </a:prstGeom>
        </p:spPr>
      </p:pic>
      <p:sp>
        <p:nvSpPr>
          <p:cNvPr id="7" name="矩形 6">
            <a:extLst>
              <a:ext uri="{FF2B5EF4-FFF2-40B4-BE49-F238E27FC236}">
                <a16:creationId xmlns:a16="http://schemas.microsoft.com/office/drawing/2014/main" id="{30BDF5E0-678E-7368-4F41-9112A4E759DD}"/>
              </a:ext>
            </a:extLst>
          </p:cNvPr>
          <p:cNvSpPr/>
          <p:nvPr/>
        </p:nvSpPr>
        <p:spPr>
          <a:xfrm>
            <a:off x="5162152" y="1083478"/>
            <a:ext cx="6152694" cy="4687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F4D03B4-4DCB-2A11-CF0C-4087A45328F7}"/>
              </a:ext>
            </a:extLst>
          </p:cNvPr>
          <p:cNvPicPr>
            <a:picLocks noChangeAspect="1"/>
          </p:cNvPicPr>
          <p:nvPr/>
        </p:nvPicPr>
        <p:blipFill>
          <a:blip r:embed="rId4">
            <a:extLst>
              <a:ext uri="{28A0092B-C50C-407E-A947-70E740481C1C}">
                <a14:useLocalDpi xmlns:a14="http://schemas.microsoft.com/office/drawing/2010/main" val="0"/>
              </a:ext>
            </a:extLst>
          </a:blip>
          <a:srcRect b="22481"/>
          <a:stretch>
            <a:fillRect/>
          </a:stretch>
        </p:blipFill>
        <p:spPr>
          <a:xfrm>
            <a:off x="5072639" y="1083478"/>
            <a:ext cx="6152694" cy="4604940"/>
          </a:xfrm>
          <a:prstGeom prst="rect">
            <a:avLst/>
          </a:prstGeom>
          <a:ln>
            <a:solidFill>
              <a:schemeClr val="accent1"/>
            </a:solidFill>
          </a:ln>
        </p:spPr>
      </p:pic>
      <p:sp>
        <p:nvSpPr>
          <p:cNvPr id="8" name="文本框 7">
            <a:extLst>
              <a:ext uri="{FF2B5EF4-FFF2-40B4-BE49-F238E27FC236}">
                <a16:creationId xmlns:a16="http://schemas.microsoft.com/office/drawing/2014/main" id="{F5CFA4F3-8574-8DD3-E376-669CFB528D3D}"/>
              </a:ext>
            </a:extLst>
          </p:cNvPr>
          <p:cNvSpPr txBox="1"/>
          <p:nvPr/>
        </p:nvSpPr>
        <p:spPr>
          <a:xfrm>
            <a:off x="1904128" y="3377836"/>
            <a:ext cx="1414169" cy="290977"/>
          </a:xfrm>
          <a:prstGeom prst="rect">
            <a:avLst/>
          </a:prstGeom>
          <a:noFill/>
        </p:spPr>
        <p:txBody>
          <a:bodyPr wrap="none" rtlCol="0">
            <a:spAutoFit/>
          </a:bodyPr>
          <a:lstStyle/>
          <a:p>
            <a:pPr algn="ct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3.2 </a:t>
            </a:r>
            <a:r>
              <a:rPr lang="zh-CN" altLang="en-US" sz="1100" dirty="0">
                <a:latin typeface="微软雅黑" panose="020B0503020204020204" pitchFamily="34" charset="-122"/>
                <a:ea typeface="微软雅黑" panose="020B0503020204020204" pitchFamily="34" charset="-122"/>
              </a:rPr>
              <a:t>软件平台代码</a:t>
            </a:r>
          </a:p>
        </p:txBody>
      </p:sp>
      <p:sp>
        <p:nvSpPr>
          <p:cNvPr id="9" name="文本框 8">
            <a:extLst>
              <a:ext uri="{FF2B5EF4-FFF2-40B4-BE49-F238E27FC236}">
                <a16:creationId xmlns:a16="http://schemas.microsoft.com/office/drawing/2014/main" id="{ED19AA5B-462D-2A92-4A52-9A78498BD9B4}"/>
              </a:ext>
            </a:extLst>
          </p:cNvPr>
          <p:cNvSpPr txBox="1"/>
          <p:nvPr/>
        </p:nvSpPr>
        <p:spPr>
          <a:xfrm>
            <a:off x="7249287" y="5839181"/>
            <a:ext cx="1978427" cy="290977"/>
          </a:xfrm>
          <a:prstGeom prst="rect">
            <a:avLst/>
          </a:prstGeom>
          <a:noFill/>
        </p:spPr>
        <p:txBody>
          <a:bodyPr wrap="none" rtlCol="0">
            <a:spAutoFit/>
          </a:bodyPr>
          <a:lstStyle/>
          <a:p>
            <a:pPr algn="ct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3.3 </a:t>
            </a:r>
            <a:r>
              <a:rPr lang="zh-CN" altLang="en-US" sz="1100" dirty="0">
                <a:latin typeface="微软雅黑" panose="020B0503020204020204" pitchFamily="34" charset="-122"/>
                <a:ea typeface="微软雅黑" panose="020B0503020204020204" pitchFamily="34" charset="-122"/>
              </a:rPr>
              <a:t>软件平台展示（部分）</a:t>
            </a:r>
          </a:p>
        </p:txBody>
      </p:sp>
      <p:sp>
        <p:nvSpPr>
          <p:cNvPr id="11" name="文本框 10">
            <a:extLst>
              <a:ext uri="{FF2B5EF4-FFF2-40B4-BE49-F238E27FC236}">
                <a16:creationId xmlns:a16="http://schemas.microsoft.com/office/drawing/2014/main" id="{C72AFC41-078E-02C0-CB63-C9A98F331AD7}"/>
              </a:ext>
            </a:extLst>
          </p:cNvPr>
          <p:cNvSpPr txBox="1"/>
          <p:nvPr/>
        </p:nvSpPr>
        <p:spPr>
          <a:xfrm>
            <a:off x="576221" y="3934092"/>
            <a:ext cx="4243870" cy="1754326"/>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       图</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清晰地揭示了模型在预测不同乳腺癌 </a:t>
            </a:r>
            <a:r>
              <a:rPr lang="en-US" altLang="zh-CN" dirty="0">
                <a:latin typeface="微软雅黑" panose="020B0503020204020204" pitchFamily="34" charset="-122"/>
                <a:ea typeface="微软雅黑" panose="020B0503020204020204" pitchFamily="34" charset="-122"/>
              </a:rPr>
              <a:t>PAM50 </a:t>
            </a:r>
            <a:r>
              <a:rPr lang="zh-CN" altLang="en-US" dirty="0">
                <a:latin typeface="微软雅黑" panose="020B0503020204020204" pitchFamily="34" charset="-122"/>
                <a:ea typeface="微软雅黑" panose="020B0503020204020204" pitchFamily="34" charset="-122"/>
              </a:rPr>
              <a:t>亚型时，对各个基因特征的依赖程度，强调了像 </a:t>
            </a:r>
            <a:r>
              <a:rPr lang="en-US" altLang="zh-CN" dirty="0">
                <a:latin typeface="微软雅黑" panose="020B0503020204020204" pitchFamily="34" charset="-122"/>
                <a:ea typeface="微软雅黑" panose="020B0503020204020204" pitchFamily="34" charset="-122"/>
              </a:rPr>
              <a:t>GRB7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IKZF3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ERBB2 </a:t>
            </a:r>
            <a:r>
              <a:rPr lang="zh-CN" altLang="en-US" dirty="0">
                <a:latin typeface="微软雅黑" panose="020B0503020204020204" pitchFamily="34" charset="-122"/>
                <a:ea typeface="微软雅黑" panose="020B0503020204020204" pitchFamily="34" charset="-122"/>
              </a:rPr>
              <a:t>等基因在区分 </a:t>
            </a:r>
            <a:r>
              <a:rPr lang="en-US" altLang="zh-CN" dirty="0">
                <a:latin typeface="微软雅黑" panose="020B0503020204020204" pitchFamily="34" charset="-122"/>
                <a:ea typeface="微软雅黑" panose="020B0503020204020204" pitchFamily="34" charset="-122"/>
              </a:rPr>
              <a:t>Basal-like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HER2-enriched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Luminal A </a:t>
            </a:r>
            <a:r>
              <a:rPr lang="zh-CN" altLang="en-US" dirty="0">
                <a:latin typeface="微软雅黑" panose="020B0503020204020204" pitchFamily="34" charset="-122"/>
                <a:ea typeface="微软雅黑" panose="020B0503020204020204" pitchFamily="34" charset="-122"/>
              </a:rPr>
              <a:t>亚型方面具有显著贡献。</a:t>
            </a:r>
          </a:p>
        </p:txBody>
      </p:sp>
    </p:spTree>
    <p:extLst>
      <p:ext uri="{BB962C8B-B14F-4D97-AF65-F5344CB8AC3E}">
        <p14:creationId xmlns:p14="http://schemas.microsoft.com/office/powerpoint/2010/main" val="14997607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AAA98-21A8-5ECA-B6C4-EEBB0C62653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EBB258C-A00C-96E9-D10F-17D3873BFD1B}"/>
              </a:ext>
            </a:extLst>
          </p:cNvPr>
          <p:cNvSpPr/>
          <p:nvPr/>
        </p:nvSpPr>
        <p:spPr>
          <a:xfrm>
            <a:off x="4934267" y="160735"/>
            <a:ext cx="2323467" cy="1318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AE85239-E4DA-C034-3C18-188DE1BA9D1B}"/>
              </a:ext>
            </a:extLst>
          </p:cNvPr>
          <p:cNvSpPr txBox="1"/>
          <p:nvPr/>
        </p:nvSpPr>
        <p:spPr>
          <a:xfrm>
            <a:off x="5442615" y="134038"/>
            <a:ext cx="1306769" cy="1107996"/>
          </a:xfrm>
          <a:prstGeom prst="rect">
            <a:avLst/>
          </a:prstGeom>
          <a:noFill/>
        </p:spPr>
        <p:txBody>
          <a:bodyPr wrap="none" rtlCol="0">
            <a:spAutoFit/>
          </a:bodyPr>
          <a:lstStyle/>
          <a:p>
            <a:pPr algn="ctr"/>
            <a:r>
              <a:rPr lang="en-US" altLang="zh-CN" sz="6600" b="1" spc="300" dirty="0">
                <a:solidFill>
                  <a:schemeClr val="bg1"/>
                </a:solidFill>
                <a:latin typeface="+mj-ea"/>
                <a:ea typeface="+mj-ea"/>
              </a:rPr>
              <a:t>04</a:t>
            </a:r>
            <a:endParaRPr lang="zh-CN" altLang="en-US" sz="6600" b="1" spc="300" dirty="0">
              <a:solidFill>
                <a:schemeClr val="bg1"/>
              </a:solidFill>
              <a:latin typeface="+mj-ea"/>
              <a:ea typeface="+mj-ea"/>
            </a:endParaRPr>
          </a:p>
        </p:txBody>
      </p:sp>
      <p:sp>
        <p:nvSpPr>
          <p:cNvPr id="5" name="文本框 4">
            <a:extLst>
              <a:ext uri="{FF2B5EF4-FFF2-40B4-BE49-F238E27FC236}">
                <a16:creationId xmlns:a16="http://schemas.microsoft.com/office/drawing/2014/main" id="{D587DE57-0851-78A2-231E-9A1F0B8C7EC7}"/>
              </a:ext>
            </a:extLst>
          </p:cNvPr>
          <p:cNvSpPr txBox="1"/>
          <p:nvPr/>
        </p:nvSpPr>
        <p:spPr>
          <a:xfrm>
            <a:off x="5338804" y="1102090"/>
            <a:ext cx="1514390" cy="307777"/>
          </a:xfrm>
          <a:prstGeom prst="rect">
            <a:avLst/>
          </a:prstGeom>
          <a:noFill/>
        </p:spPr>
        <p:txBody>
          <a:bodyPr wrap="none" rtlCol="0">
            <a:spAutoFit/>
          </a:bodyPr>
          <a:lstStyle/>
          <a:p>
            <a:pPr algn="ctr"/>
            <a:r>
              <a:rPr lang="en-US" altLang="zh-CN" sz="1400" spc="300" dirty="0">
                <a:solidFill>
                  <a:schemeClr val="bg1"/>
                </a:solidFill>
                <a:latin typeface="微软雅黑" panose="020B0503020204020204" pitchFamily="34" charset="-122"/>
                <a:ea typeface="微软雅黑" panose="020B0503020204020204" pitchFamily="34" charset="-122"/>
              </a:rPr>
              <a:t>PART FOUR</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B92B4DF-93C5-C1A5-45F3-F93173B29F91}"/>
              </a:ext>
            </a:extLst>
          </p:cNvPr>
          <p:cNvSpPr txBox="1"/>
          <p:nvPr/>
        </p:nvSpPr>
        <p:spPr>
          <a:xfrm>
            <a:off x="4816752" y="1853099"/>
            <a:ext cx="4374982" cy="584775"/>
          </a:xfrm>
          <a:prstGeom prst="rect">
            <a:avLst/>
          </a:prstGeom>
          <a:noFill/>
        </p:spPr>
        <p:txBody>
          <a:bodyPr wrap="square">
            <a:spAutoFit/>
          </a:bodyPr>
          <a:lstStyle>
            <a:defPPr>
              <a:defRPr lang="zh-CN"/>
            </a:defPPr>
            <a:lvl1pPr algn="ctr">
              <a:defRPr sz="3200" b="1">
                <a:solidFill>
                  <a:schemeClr val="bg1">
                    <a:lumMod val="85000"/>
                  </a:schemeClr>
                </a:solidFill>
                <a:latin typeface="+mj-lt"/>
                <a:ea typeface="+mj-ea"/>
              </a:defRPr>
            </a:lvl1pPr>
          </a:lstStyle>
          <a:p>
            <a:r>
              <a:rPr lang="zh-CN" altLang="en-US" dirty="0"/>
              <a:t>研究背景与问题提出</a:t>
            </a:r>
          </a:p>
        </p:txBody>
      </p:sp>
      <p:sp>
        <p:nvSpPr>
          <p:cNvPr id="7" name="矩形: 圆角 6">
            <a:extLst>
              <a:ext uri="{FF2B5EF4-FFF2-40B4-BE49-F238E27FC236}">
                <a16:creationId xmlns:a16="http://schemas.microsoft.com/office/drawing/2014/main" id="{C6A53E4A-F5CE-6C0C-010A-98A8F6AEC79D}"/>
              </a:ext>
            </a:extLst>
          </p:cNvPr>
          <p:cNvSpPr/>
          <p:nvPr/>
        </p:nvSpPr>
        <p:spPr>
          <a:xfrm>
            <a:off x="3077210" y="178443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01</a:t>
            </a:r>
            <a:endParaRPr lang="zh-CN" altLang="en-US" sz="2800" b="1" dirty="0">
              <a:latin typeface="+mj-ea"/>
              <a:ea typeface="+mj-ea"/>
            </a:endParaRPr>
          </a:p>
        </p:txBody>
      </p:sp>
      <p:sp>
        <p:nvSpPr>
          <p:cNvPr id="8" name="文本框 7">
            <a:extLst>
              <a:ext uri="{FF2B5EF4-FFF2-40B4-BE49-F238E27FC236}">
                <a16:creationId xmlns:a16="http://schemas.microsoft.com/office/drawing/2014/main" id="{9A0827B6-8784-AAAC-894A-1544F9F19891}"/>
              </a:ext>
            </a:extLst>
          </p:cNvPr>
          <p:cNvSpPr txBox="1"/>
          <p:nvPr/>
        </p:nvSpPr>
        <p:spPr>
          <a:xfrm>
            <a:off x="4816752" y="3011879"/>
            <a:ext cx="4374982" cy="584775"/>
          </a:xfrm>
          <a:prstGeom prst="rect">
            <a:avLst/>
          </a:prstGeom>
          <a:noFill/>
        </p:spPr>
        <p:txBody>
          <a:bodyPr wrap="square">
            <a:spAutoFit/>
          </a:bodyPr>
          <a:lstStyle>
            <a:defPPr>
              <a:defRPr lang="zh-CN"/>
            </a:defPPr>
            <a:lvl1pPr algn="ctr">
              <a:defRPr sz="3200" b="1">
                <a:solidFill>
                  <a:schemeClr val="bg1">
                    <a:lumMod val="85000"/>
                  </a:schemeClr>
                </a:solidFill>
                <a:latin typeface="+mj-lt"/>
                <a:ea typeface="+mj-ea"/>
              </a:defRPr>
            </a:lvl1pPr>
          </a:lstStyle>
          <a:p>
            <a:r>
              <a:rPr lang="zh-CN" altLang="en-US" dirty="0"/>
              <a:t>数据获取与方法应用</a:t>
            </a:r>
            <a:endParaRPr lang="en-US" altLang="zh-CN" dirty="0"/>
          </a:p>
        </p:txBody>
      </p:sp>
      <p:sp>
        <p:nvSpPr>
          <p:cNvPr id="9" name="矩形: 圆角 8">
            <a:extLst>
              <a:ext uri="{FF2B5EF4-FFF2-40B4-BE49-F238E27FC236}">
                <a16:creationId xmlns:a16="http://schemas.microsoft.com/office/drawing/2014/main" id="{468F8F0D-0E7E-26C1-4DED-F96F3F6A60D3}"/>
              </a:ext>
            </a:extLst>
          </p:cNvPr>
          <p:cNvSpPr/>
          <p:nvPr/>
        </p:nvSpPr>
        <p:spPr>
          <a:xfrm>
            <a:off x="3077210" y="294321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02</a:t>
            </a:r>
            <a:endParaRPr lang="zh-CN" altLang="en-US" sz="2800" b="1" dirty="0">
              <a:latin typeface="+mj-ea"/>
              <a:ea typeface="+mj-ea"/>
            </a:endParaRPr>
          </a:p>
        </p:txBody>
      </p:sp>
      <p:sp>
        <p:nvSpPr>
          <p:cNvPr id="10" name="文本框 9">
            <a:extLst>
              <a:ext uri="{FF2B5EF4-FFF2-40B4-BE49-F238E27FC236}">
                <a16:creationId xmlns:a16="http://schemas.microsoft.com/office/drawing/2014/main" id="{B8618000-8CF4-75BB-3138-D2B97A7E988F}"/>
              </a:ext>
            </a:extLst>
          </p:cNvPr>
          <p:cNvSpPr txBox="1"/>
          <p:nvPr/>
        </p:nvSpPr>
        <p:spPr>
          <a:xfrm>
            <a:off x="4816752" y="417065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模型实现与综合评估</a:t>
            </a:r>
            <a:endParaRPr lang="en-US" altLang="zh-CN" sz="3200" b="1" dirty="0">
              <a:solidFill>
                <a:schemeClr val="bg1">
                  <a:lumMod val="85000"/>
                </a:schemeClr>
              </a:solidFill>
              <a:latin typeface="+mj-lt"/>
              <a:ea typeface="+mj-ea"/>
            </a:endParaRPr>
          </a:p>
        </p:txBody>
      </p:sp>
      <p:sp>
        <p:nvSpPr>
          <p:cNvPr id="11" name="矩形: 圆角 10">
            <a:extLst>
              <a:ext uri="{FF2B5EF4-FFF2-40B4-BE49-F238E27FC236}">
                <a16:creationId xmlns:a16="http://schemas.microsoft.com/office/drawing/2014/main" id="{21BCFFB4-F7B4-6BA7-6DBE-B13625047281}"/>
              </a:ext>
            </a:extLst>
          </p:cNvPr>
          <p:cNvSpPr/>
          <p:nvPr/>
        </p:nvSpPr>
        <p:spPr>
          <a:xfrm>
            <a:off x="3077210" y="410199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03</a:t>
            </a:r>
            <a:endParaRPr lang="zh-CN" altLang="en-US" sz="2800" b="1" dirty="0">
              <a:latin typeface="+mj-ea"/>
              <a:ea typeface="+mj-ea"/>
            </a:endParaRPr>
          </a:p>
        </p:txBody>
      </p:sp>
      <p:sp>
        <p:nvSpPr>
          <p:cNvPr id="12" name="矩形: 圆角 11">
            <a:extLst>
              <a:ext uri="{FF2B5EF4-FFF2-40B4-BE49-F238E27FC236}">
                <a16:creationId xmlns:a16="http://schemas.microsoft.com/office/drawing/2014/main" id="{98C59AD7-6F61-6194-67B5-1348820DD025}"/>
              </a:ext>
            </a:extLst>
          </p:cNvPr>
          <p:cNvSpPr/>
          <p:nvPr/>
        </p:nvSpPr>
        <p:spPr>
          <a:xfrm>
            <a:off x="3077210" y="5260772"/>
            <a:ext cx="808898" cy="77044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04</a:t>
            </a:r>
            <a:endParaRPr lang="zh-CN" altLang="en-US" sz="3200" b="1" dirty="0">
              <a:latin typeface="+mj-ea"/>
              <a:ea typeface="+mj-ea"/>
            </a:endParaRPr>
          </a:p>
        </p:txBody>
      </p:sp>
      <p:sp>
        <p:nvSpPr>
          <p:cNvPr id="13" name="文本框 12">
            <a:extLst>
              <a:ext uri="{FF2B5EF4-FFF2-40B4-BE49-F238E27FC236}">
                <a16:creationId xmlns:a16="http://schemas.microsoft.com/office/drawing/2014/main" id="{5A1CC079-AC3F-819C-02EC-546CBF7F5160}"/>
              </a:ext>
            </a:extLst>
          </p:cNvPr>
          <p:cNvSpPr txBox="1"/>
          <p:nvPr/>
        </p:nvSpPr>
        <p:spPr>
          <a:xfrm>
            <a:off x="4816752" y="5329439"/>
            <a:ext cx="4374982" cy="584775"/>
          </a:xfrm>
          <a:prstGeom prst="rect">
            <a:avLst/>
          </a:prstGeom>
          <a:noFill/>
        </p:spPr>
        <p:txBody>
          <a:bodyPr wrap="square">
            <a:spAutoFit/>
          </a:bodyPr>
          <a:lstStyle>
            <a:defPPr>
              <a:defRPr lang="zh-CN"/>
            </a:defPPr>
            <a:lvl1pPr algn="ctr">
              <a:defRPr sz="3200" b="1">
                <a:latin typeface="+mj-lt"/>
                <a:ea typeface="+mj-ea"/>
              </a:defRPr>
            </a:lvl1pPr>
          </a:lstStyle>
          <a:p>
            <a:r>
              <a:rPr lang="zh-CN" altLang="en-US" dirty="0"/>
              <a:t>实验总结与结论思考</a:t>
            </a:r>
            <a:endParaRPr lang="en-US" altLang="zh-CN" dirty="0"/>
          </a:p>
        </p:txBody>
      </p:sp>
    </p:spTree>
    <p:extLst>
      <p:ext uri="{BB962C8B-B14F-4D97-AF65-F5344CB8AC3E}">
        <p14:creationId xmlns:p14="http://schemas.microsoft.com/office/powerpoint/2010/main" val="30277883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08C56-D3EC-8D6A-8DF3-C17B243C6638}"/>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9E6B9560-AE78-C9C8-C408-5725BFD4A98A}"/>
              </a:ext>
            </a:extLst>
          </p:cNvPr>
          <p:cNvCxnSpPr>
            <a:cxnSpLocks/>
            <a:stCxn id="23" idx="3"/>
          </p:cNvCxnSpPr>
          <p:nvPr/>
        </p:nvCxnSpPr>
        <p:spPr>
          <a:xfrm flipV="1">
            <a:off x="3657143" y="623737"/>
            <a:ext cx="7206683"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148E93E-4ECD-AAC3-215D-55ECEB785AE1}"/>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4.1</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3DA4FC6E-8B61-51B9-C7B6-0CB791DEB1F2}"/>
              </a:ext>
            </a:extLst>
          </p:cNvPr>
          <p:cNvSpPr txBox="1"/>
          <p:nvPr/>
        </p:nvSpPr>
        <p:spPr>
          <a:xfrm>
            <a:off x="1010265" y="410905"/>
            <a:ext cx="2646878" cy="461665"/>
          </a:xfrm>
          <a:prstGeom prst="rect">
            <a:avLst/>
          </a:prstGeom>
          <a:noFill/>
        </p:spPr>
        <p:txBody>
          <a:bodyPr wrap="none" rtlCol="0">
            <a:spAutoFit/>
          </a:bodyPr>
          <a:lstStyle/>
          <a:p>
            <a:r>
              <a:rPr lang="zh-CN" altLang="en-US" sz="2400" b="1" dirty="0">
                <a:latin typeface="+mj-ea"/>
                <a:ea typeface="+mj-ea"/>
              </a:rPr>
              <a:t>性能差异深度分析</a:t>
            </a:r>
          </a:p>
        </p:txBody>
      </p:sp>
      <p:sp>
        <p:nvSpPr>
          <p:cNvPr id="2" name="灯片编号占位符 1">
            <a:extLst>
              <a:ext uri="{FF2B5EF4-FFF2-40B4-BE49-F238E27FC236}">
                <a16:creationId xmlns:a16="http://schemas.microsoft.com/office/drawing/2014/main" id="{FF126CB1-BBF0-D823-C41D-44D252B3E0FA}"/>
              </a:ext>
            </a:extLst>
          </p:cNvPr>
          <p:cNvSpPr>
            <a:spLocks noGrp="1"/>
          </p:cNvSpPr>
          <p:nvPr>
            <p:ph type="sldNum" sz="quarter" idx="12"/>
          </p:nvPr>
        </p:nvSpPr>
        <p:spPr/>
        <p:txBody>
          <a:bodyPr/>
          <a:lstStyle/>
          <a:p>
            <a:fld id="{85D2FA34-3331-43EB-8D25-5E71EBC8F04D}" type="slidenum">
              <a:rPr lang="zh-CN" altLang="en-US" smtClean="0"/>
              <a:t>27</a:t>
            </a:fld>
            <a:endParaRPr lang="zh-CN" altLang="en-US"/>
          </a:p>
        </p:txBody>
      </p:sp>
      <p:sp>
        <p:nvSpPr>
          <p:cNvPr id="10" name="矩形: 圆角 9">
            <a:extLst>
              <a:ext uri="{FF2B5EF4-FFF2-40B4-BE49-F238E27FC236}">
                <a16:creationId xmlns:a16="http://schemas.microsoft.com/office/drawing/2014/main" id="{1476C0EB-FEAC-6F64-552E-0DC29C542DCD}"/>
              </a:ext>
            </a:extLst>
          </p:cNvPr>
          <p:cNvSpPr/>
          <p:nvPr/>
        </p:nvSpPr>
        <p:spPr>
          <a:xfrm>
            <a:off x="544333" y="1164508"/>
            <a:ext cx="3511909" cy="5114143"/>
          </a:xfrm>
          <a:prstGeom prst="roundRect">
            <a:avLst>
              <a:gd name="adj" fmla="val 25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9B615971-7791-4EFC-674F-6DB3DC9BF421}"/>
              </a:ext>
            </a:extLst>
          </p:cNvPr>
          <p:cNvSpPr/>
          <p:nvPr/>
        </p:nvSpPr>
        <p:spPr>
          <a:xfrm>
            <a:off x="657890" y="1301651"/>
            <a:ext cx="3284795" cy="463549"/>
          </a:xfrm>
          <a:prstGeom prst="roundRect">
            <a:avLst>
              <a:gd name="adj" fmla="val 200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梯度提升模型为何胜出？</a:t>
            </a:r>
          </a:p>
        </p:txBody>
      </p:sp>
      <p:sp>
        <p:nvSpPr>
          <p:cNvPr id="14" name="矩形: 圆角 13">
            <a:extLst>
              <a:ext uri="{FF2B5EF4-FFF2-40B4-BE49-F238E27FC236}">
                <a16:creationId xmlns:a16="http://schemas.microsoft.com/office/drawing/2014/main" id="{AD2A2990-3BEC-EA4A-6C42-25E7599DD323}"/>
              </a:ext>
            </a:extLst>
          </p:cNvPr>
          <p:cNvSpPr/>
          <p:nvPr/>
        </p:nvSpPr>
        <p:spPr>
          <a:xfrm>
            <a:off x="657889" y="1902343"/>
            <a:ext cx="3284795" cy="4233287"/>
          </a:xfrm>
          <a:prstGeom prst="roundRect">
            <a:avLst>
              <a:gd name="adj" fmla="val 384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26AEBCB-2682-E995-68D0-5B58304DF3C1}"/>
              </a:ext>
            </a:extLst>
          </p:cNvPr>
          <p:cNvSpPr txBox="1"/>
          <p:nvPr/>
        </p:nvSpPr>
        <p:spPr>
          <a:xfrm>
            <a:off x="688284" y="2047753"/>
            <a:ext cx="3224004" cy="3849836"/>
          </a:xfrm>
          <a:prstGeom prst="rect">
            <a:avLst/>
          </a:prstGeom>
          <a:noFill/>
        </p:spPr>
        <p:txBody>
          <a:bodyPr wrap="square" rtlCol="0">
            <a:spAutoFit/>
          </a:bodyPr>
          <a:lstStyle/>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模型与数据匹配度高</a:t>
            </a:r>
            <a:r>
              <a:rPr lang="zh-CN" altLang="en-US" dirty="0">
                <a:latin typeface="微软雅黑" panose="020B0503020204020204" pitchFamily="34" charset="-122"/>
                <a:ea typeface="微软雅黑" panose="020B0503020204020204" pitchFamily="34" charset="-122"/>
              </a:rPr>
              <a:t>：树模型天然适合处理具有复杂交互作用和非线性关系的表格型数据。</a:t>
            </a: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对数据预处理要求低</a:t>
            </a:r>
            <a:r>
              <a:rPr lang="zh-CN" altLang="en-US" dirty="0">
                <a:latin typeface="微软雅黑" panose="020B0503020204020204" pitchFamily="34" charset="-122"/>
                <a:ea typeface="微软雅黑" panose="020B0503020204020204" pitchFamily="34" charset="-122"/>
              </a:rPr>
              <a:t>：对特征的尺度不敏感，无需严格的标准化。</a:t>
            </a: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强大的内置正则化</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XGBoost</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LightGBM</a:t>
            </a:r>
            <a:r>
              <a:rPr lang="zh-CN" altLang="en-US" dirty="0">
                <a:latin typeface="微软雅黑" panose="020B0503020204020204" pitchFamily="34" charset="-122"/>
                <a:ea typeface="微软雅黑" panose="020B0503020204020204" pitchFamily="34" charset="-122"/>
              </a:rPr>
              <a:t>通过控制树的复杂度、采样等多种方式有效防止过拟合。</a:t>
            </a:r>
          </a:p>
        </p:txBody>
      </p:sp>
      <p:sp>
        <p:nvSpPr>
          <p:cNvPr id="32" name="矩形: 圆角 31">
            <a:extLst>
              <a:ext uri="{FF2B5EF4-FFF2-40B4-BE49-F238E27FC236}">
                <a16:creationId xmlns:a16="http://schemas.microsoft.com/office/drawing/2014/main" id="{499E10E3-C19A-87A9-9646-E7D718668E19}"/>
              </a:ext>
            </a:extLst>
          </p:cNvPr>
          <p:cNvSpPr/>
          <p:nvPr/>
        </p:nvSpPr>
        <p:spPr>
          <a:xfrm>
            <a:off x="4340045" y="1164508"/>
            <a:ext cx="3511909" cy="5114143"/>
          </a:xfrm>
          <a:prstGeom prst="roundRect">
            <a:avLst>
              <a:gd name="adj" fmla="val 251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矩形: 圆角 32">
            <a:extLst>
              <a:ext uri="{FF2B5EF4-FFF2-40B4-BE49-F238E27FC236}">
                <a16:creationId xmlns:a16="http://schemas.microsoft.com/office/drawing/2014/main" id="{84CC9E2B-40E0-04E0-9696-AEA5B8F6898E}"/>
              </a:ext>
            </a:extLst>
          </p:cNvPr>
          <p:cNvSpPr/>
          <p:nvPr/>
        </p:nvSpPr>
        <p:spPr>
          <a:xfrm>
            <a:off x="4453602" y="1301651"/>
            <a:ext cx="3284795" cy="463549"/>
          </a:xfrm>
          <a:prstGeom prst="roundRect">
            <a:avLst>
              <a:gd name="adj" fmla="val 200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神经网络模型为何挣扎？</a:t>
            </a:r>
          </a:p>
        </p:txBody>
      </p:sp>
      <p:sp>
        <p:nvSpPr>
          <p:cNvPr id="35" name="矩形: 圆角 34">
            <a:extLst>
              <a:ext uri="{FF2B5EF4-FFF2-40B4-BE49-F238E27FC236}">
                <a16:creationId xmlns:a16="http://schemas.microsoft.com/office/drawing/2014/main" id="{734154F7-66E4-DDF4-C867-6A8948D0B683}"/>
              </a:ext>
            </a:extLst>
          </p:cNvPr>
          <p:cNvSpPr/>
          <p:nvPr/>
        </p:nvSpPr>
        <p:spPr>
          <a:xfrm>
            <a:off x="4453601" y="1902343"/>
            <a:ext cx="3284795" cy="4233287"/>
          </a:xfrm>
          <a:prstGeom prst="roundRect">
            <a:avLst>
              <a:gd name="adj" fmla="val 384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DC38763-5E11-25E5-7CEE-A357E8F086A4}"/>
              </a:ext>
            </a:extLst>
          </p:cNvPr>
          <p:cNvSpPr txBox="1"/>
          <p:nvPr/>
        </p:nvSpPr>
        <p:spPr>
          <a:xfrm>
            <a:off x="4453601" y="2047753"/>
            <a:ext cx="3224004" cy="3695948"/>
          </a:xfrm>
          <a:prstGeom prst="rect">
            <a:avLst/>
          </a:prstGeom>
          <a:noFill/>
        </p:spPr>
        <p:txBody>
          <a:bodyPr wrap="square" rtlCol="0">
            <a:spAutoFit/>
          </a:bodyPr>
          <a:lstStyle/>
          <a:p>
            <a:pPr marL="285750" indent="-285750">
              <a:lnSpc>
                <a:spcPct val="114000"/>
              </a:lnSpc>
              <a:spcAft>
                <a:spcPts val="1200"/>
              </a:spcAft>
              <a:buClr>
                <a:schemeClr val="bg1"/>
              </a:buClr>
              <a:buFont typeface="Wingdings" panose="05000000000000000000" pitchFamily="2" charset="2"/>
              <a:buChar char="ü"/>
            </a:pPr>
            <a:r>
              <a:rPr lang="zh-CN" altLang="en-US" b="1" dirty="0">
                <a:solidFill>
                  <a:schemeClr val="bg1"/>
                </a:solidFill>
                <a:latin typeface="微软雅黑" panose="020B0503020204020204" pitchFamily="34" charset="-122"/>
                <a:ea typeface="微软雅黑" panose="020B0503020204020204" pitchFamily="34" charset="-122"/>
              </a:rPr>
              <a:t>数据量依赖性</a:t>
            </a:r>
            <a:r>
              <a:rPr lang="zh-CN" altLang="en-US" dirty="0">
                <a:solidFill>
                  <a:schemeClr val="bg1"/>
                </a:solidFill>
                <a:latin typeface="微软雅黑" panose="020B0503020204020204" pitchFamily="34" charset="-122"/>
                <a:ea typeface="微软雅黑" panose="020B0503020204020204" pitchFamily="34" charset="-122"/>
              </a:rPr>
              <a:t>：深度学习模型通常需要大规模的训练数据才能充分学习其众多参数，避免过拟合。本研究数百级别的样本量可能不足。</a:t>
            </a:r>
          </a:p>
          <a:p>
            <a:pPr marL="285750" indent="-285750">
              <a:lnSpc>
                <a:spcPct val="114000"/>
              </a:lnSpc>
              <a:spcAft>
                <a:spcPts val="1200"/>
              </a:spcAft>
              <a:buClr>
                <a:schemeClr val="bg1"/>
              </a:buClr>
              <a:buFont typeface="Wingdings" panose="05000000000000000000" pitchFamily="2" charset="2"/>
              <a:buChar char="ü"/>
            </a:pPr>
            <a:r>
              <a:rPr lang="en-US" altLang="zh-CN" b="1" dirty="0">
                <a:solidFill>
                  <a:schemeClr val="bg1"/>
                </a:solidFill>
                <a:latin typeface="微软雅黑" panose="020B0503020204020204" pitchFamily="34" charset="-122"/>
                <a:ea typeface="微软雅黑" panose="020B0503020204020204" pitchFamily="34" charset="-122"/>
              </a:rPr>
              <a:t>CNN</a:t>
            </a:r>
            <a:r>
              <a:rPr lang="zh-CN" altLang="en-US" b="1" dirty="0">
                <a:solidFill>
                  <a:schemeClr val="bg1"/>
                </a:solidFill>
                <a:latin typeface="微软雅黑" panose="020B0503020204020204" pitchFamily="34" charset="-122"/>
                <a:ea typeface="微软雅黑" panose="020B0503020204020204" pitchFamily="34" charset="-122"/>
              </a:rPr>
              <a:t>对输入结构的敏感性</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1D-CNN</a:t>
            </a:r>
            <a:r>
              <a:rPr lang="zh-CN" altLang="en-US" dirty="0">
                <a:solidFill>
                  <a:schemeClr val="bg1"/>
                </a:solidFill>
                <a:latin typeface="微软雅黑" panose="020B0503020204020204" pitchFamily="34" charset="-122"/>
                <a:ea typeface="微软雅黑" panose="020B0503020204020204" pitchFamily="34" charset="-122"/>
              </a:rPr>
              <a:t>的性能依赖于输入序列中特征的排列顺序。当前基于方差选择的基因排列，可能无法为</a:t>
            </a:r>
            <a:r>
              <a:rPr lang="en-US" altLang="zh-CN" dirty="0">
                <a:solidFill>
                  <a:schemeClr val="bg1"/>
                </a:solidFill>
                <a:latin typeface="微软雅黑" panose="020B0503020204020204" pitchFamily="34" charset="-122"/>
                <a:ea typeface="微软雅黑" panose="020B0503020204020204" pitchFamily="34" charset="-122"/>
              </a:rPr>
              <a:t>CNN</a:t>
            </a:r>
            <a:r>
              <a:rPr lang="zh-CN" altLang="en-US" dirty="0">
                <a:solidFill>
                  <a:schemeClr val="bg1"/>
                </a:solidFill>
                <a:latin typeface="微软雅黑" panose="020B0503020204020204" pitchFamily="34" charset="-122"/>
                <a:ea typeface="微软雅黑" panose="020B0503020204020204" pitchFamily="34" charset="-122"/>
              </a:rPr>
              <a:t>提供易于学习的局部模式。</a:t>
            </a:r>
          </a:p>
        </p:txBody>
      </p:sp>
      <p:sp>
        <p:nvSpPr>
          <p:cNvPr id="41" name="矩形: 圆角 40">
            <a:extLst>
              <a:ext uri="{FF2B5EF4-FFF2-40B4-BE49-F238E27FC236}">
                <a16:creationId xmlns:a16="http://schemas.microsoft.com/office/drawing/2014/main" id="{1FC28423-2206-5F83-48A3-7FB6CB51E649}"/>
              </a:ext>
            </a:extLst>
          </p:cNvPr>
          <p:cNvSpPr/>
          <p:nvPr/>
        </p:nvSpPr>
        <p:spPr>
          <a:xfrm>
            <a:off x="8135758" y="1164508"/>
            <a:ext cx="3511909" cy="5114143"/>
          </a:xfrm>
          <a:prstGeom prst="roundRect">
            <a:avLst>
              <a:gd name="adj" fmla="val 25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83AD8A06-CF08-2BB3-F423-84197C12A0E8}"/>
              </a:ext>
            </a:extLst>
          </p:cNvPr>
          <p:cNvSpPr/>
          <p:nvPr/>
        </p:nvSpPr>
        <p:spPr>
          <a:xfrm>
            <a:off x="8249315" y="1301651"/>
            <a:ext cx="3284795" cy="463549"/>
          </a:xfrm>
          <a:prstGeom prst="roundRect">
            <a:avLst>
              <a:gd name="adj" fmla="val 200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ea"/>
                <a:ea typeface="+mj-ea"/>
              </a:rPr>
              <a:t>SVM</a:t>
            </a:r>
            <a:r>
              <a:rPr lang="zh-CN" altLang="en-US" b="1" dirty="0">
                <a:latin typeface="+mj-ea"/>
                <a:ea typeface="+mj-ea"/>
              </a:rPr>
              <a:t>为何表现平平？</a:t>
            </a:r>
          </a:p>
        </p:txBody>
      </p:sp>
      <p:sp>
        <p:nvSpPr>
          <p:cNvPr id="45" name="矩形: 圆角 44">
            <a:extLst>
              <a:ext uri="{FF2B5EF4-FFF2-40B4-BE49-F238E27FC236}">
                <a16:creationId xmlns:a16="http://schemas.microsoft.com/office/drawing/2014/main" id="{3B308E13-00D4-FAA9-1B68-1AC82556BB51}"/>
              </a:ext>
            </a:extLst>
          </p:cNvPr>
          <p:cNvSpPr/>
          <p:nvPr/>
        </p:nvSpPr>
        <p:spPr>
          <a:xfrm>
            <a:off x="8249314" y="1902343"/>
            <a:ext cx="3284795" cy="4233287"/>
          </a:xfrm>
          <a:prstGeom prst="roundRect">
            <a:avLst>
              <a:gd name="adj" fmla="val 384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F3D8ED64-CE99-FF8D-9AA8-84363F5D70AE}"/>
              </a:ext>
            </a:extLst>
          </p:cNvPr>
          <p:cNvSpPr txBox="1"/>
          <p:nvPr/>
        </p:nvSpPr>
        <p:spPr>
          <a:xfrm>
            <a:off x="8279709" y="2047753"/>
            <a:ext cx="3224004" cy="3695948"/>
          </a:xfrm>
          <a:prstGeom prst="rect">
            <a:avLst/>
          </a:prstGeom>
          <a:noFill/>
        </p:spPr>
        <p:txBody>
          <a:bodyPr wrap="square" rtlCol="0">
            <a:spAutoFit/>
          </a:bodyPr>
          <a:lstStyle/>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对特征质量的敏感性</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的性能高度依赖于输入特征的质量。即使增加到</a:t>
            </a:r>
            <a:r>
              <a:rPr lang="en-US" altLang="zh-CN" dirty="0">
                <a:latin typeface="微软雅黑" panose="020B0503020204020204" pitchFamily="34" charset="-122"/>
                <a:ea typeface="微软雅黑" panose="020B0503020204020204" pitchFamily="34" charset="-122"/>
              </a:rPr>
              <a:t>500</a:t>
            </a:r>
            <a:r>
              <a:rPr lang="zh-CN" altLang="en-US" dirty="0">
                <a:latin typeface="微软雅黑" panose="020B0503020204020204" pitchFamily="34" charset="-122"/>
                <a:ea typeface="微软雅黑" panose="020B0503020204020204" pitchFamily="34" charset="-122"/>
              </a:rPr>
              <a:t>个特征，如果其中包含大量噪声或冗余信息，也可能损害而不是提升性能。</a:t>
            </a: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对核函数与参数的敏感性</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RBF</a:t>
            </a:r>
            <a:r>
              <a:rPr lang="zh-CN" altLang="en-US" dirty="0">
                <a:latin typeface="微软雅黑" panose="020B0503020204020204" pitchFamily="34" charset="-122"/>
                <a:ea typeface="微软雅黑" panose="020B0503020204020204" pitchFamily="34" charset="-122"/>
              </a:rPr>
              <a:t>核的参数</a:t>
            </a:r>
            <a:r>
              <a:rPr lang="en-US" altLang="zh-CN" dirty="0">
                <a:latin typeface="微软雅黑" panose="020B0503020204020204" pitchFamily="34" charset="-122"/>
                <a:ea typeface="微软雅黑" panose="020B0503020204020204" pitchFamily="34" charset="-122"/>
              </a:rPr>
              <a:t>sigma</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的选择至关重要，当前的网格搜索可能未能找到全局最优解。</a:t>
            </a:r>
          </a:p>
        </p:txBody>
      </p:sp>
    </p:spTree>
    <p:extLst>
      <p:ext uri="{BB962C8B-B14F-4D97-AF65-F5344CB8AC3E}">
        <p14:creationId xmlns:p14="http://schemas.microsoft.com/office/powerpoint/2010/main" val="33625547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7C9E-8F5B-97B0-3053-066B56930172}"/>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7D491257-0EA0-5B18-CD7B-32A07F977D21}"/>
              </a:ext>
            </a:extLst>
          </p:cNvPr>
          <p:cNvCxnSpPr>
            <a:cxnSpLocks/>
            <a:stCxn id="23" idx="3"/>
          </p:cNvCxnSpPr>
          <p:nvPr/>
        </p:nvCxnSpPr>
        <p:spPr>
          <a:xfrm flipV="1">
            <a:off x="4580473" y="623737"/>
            <a:ext cx="6283353"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3CA8287-18C8-E807-9BED-05369CA98C65}"/>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4.2</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1416FCA5-C53C-26EE-E5F3-E811C0802C04}"/>
              </a:ext>
            </a:extLst>
          </p:cNvPr>
          <p:cNvSpPr txBox="1"/>
          <p:nvPr/>
        </p:nvSpPr>
        <p:spPr>
          <a:xfrm>
            <a:off x="1010265" y="410905"/>
            <a:ext cx="3570208" cy="461665"/>
          </a:xfrm>
          <a:prstGeom prst="rect">
            <a:avLst/>
          </a:prstGeom>
          <a:noFill/>
        </p:spPr>
        <p:txBody>
          <a:bodyPr wrap="none" rtlCol="0">
            <a:spAutoFit/>
          </a:bodyPr>
          <a:lstStyle/>
          <a:p>
            <a:r>
              <a:rPr lang="zh-CN" altLang="en-US" sz="2400" b="1" dirty="0">
                <a:latin typeface="+mj-ea"/>
                <a:ea typeface="+mj-ea"/>
              </a:rPr>
              <a:t>未来研究方向与策略建议</a:t>
            </a:r>
          </a:p>
        </p:txBody>
      </p:sp>
      <p:sp>
        <p:nvSpPr>
          <p:cNvPr id="2" name="灯片编号占位符 1">
            <a:extLst>
              <a:ext uri="{FF2B5EF4-FFF2-40B4-BE49-F238E27FC236}">
                <a16:creationId xmlns:a16="http://schemas.microsoft.com/office/drawing/2014/main" id="{E31049D1-F1D5-4404-E96F-BE1F2043A393}"/>
              </a:ext>
            </a:extLst>
          </p:cNvPr>
          <p:cNvSpPr>
            <a:spLocks noGrp="1"/>
          </p:cNvSpPr>
          <p:nvPr>
            <p:ph type="sldNum" sz="quarter" idx="12"/>
          </p:nvPr>
        </p:nvSpPr>
        <p:spPr/>
        <p:txBody>
          <a:bodyPr/>
          <a:lstStyle/>
          <a:p>
            <a:fld id="{85D2FA34-3331-43EB-8D25-5E71EBC8F04D}" type="slidenum">
              <a:rPr lang="zh-CN" altLang="en-US" smtClean="0"/>
              <a:t>28</a:t>
            </a:fld>
            <a:endParaRPr lang="zh-CN" altLang="en-US"/>
          </a:p>
        </p:txBody>
      </p:sp>
      <p:sp>
        <p:nvSpPr>
          <p:cNvPr id="10" name="矩形: 圆角 9">
            <a:extLst>
              <a:ext uri="{FF2B5EF4-FFF2-40B4-BE49-F238E27FC236}">
                <a16:creationId xmlns:a16="http://schemas.microsoft.com/office/drawing/2014/main" id="{8FC9B3B3-8644-EF1E-6F4C-C20D41F1A5E2}"/>
              </a:ext>
            </a:extLst>
          </p:cNvPr>
          <p:cNvSpPr/>
          <p:nvPr/>
        </p:nvSpPr>
        <p:spPr>
          <a:xfrm>
            <a:off x="544333" y="1164508"/>
            <a:ext cx="3511909" cy="5114143"/>
          </a:xfrm>
          <a:prstGeom prst="roundRect">
            <a:avLst>
              <a:gd name="adj" fmla="val 25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EA88AF91-A532-7BFE-8438-8A30A4E87D03}"/>
              </a:ext>
            </a:extLst>
          </p:cNvPr>
          <p:cNvSpPr/>
          <p:nvPr/>
        </p:nvSpPr>
        <p:spPr>
          <a:xfrm>
            <a:off x="657890" y="1301651"/>
            <a:ext cx="3284795" cy="463549"/>
          </a:xfrm>
          <a:prstGeom prst="roundRect">
            <a:avLst>
              <a:gd name="adj" fmla="val 200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数据层面</a:t>
            </a:r>
          </a:p>
        </p:txBody>
      </p:sp>
      <p:sp>
        <p:nvSpPr>
          <p:cNvPr id="14" name="矩形: 圆角 13">
            <a:extLst>
              <a:ext uri="{FF2B5EF4-FFF2-40B4-BE49-F238E27FC236}">
                <a16:creationId xmlns:a16="http://schemas.microsoft.com/office/drawing/2014/main" id="{FAC44029-B56D-F701-ACE7-BEF6A5A2DC6F}"/>
              </a:ext>
            </a:extLst>
          </p:cNvPr>
          <p:cNvSpPr/>
          <p:nvPr/>
        </p:nvSpPr>
        <p:spPr>
          <a:xfrm>
            <a:off x="657889" y="1902343"/>
            <a:ext cx="3284795" cy="4233287"/>
          </a:xfrm>
          <a:prstGeom prst="roundRect">
            <a:avLst>
              <a:gd name="adj" fmla="val 384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CB750D5C-0854-7FB0-DD40-F38FC9A21672}"/>
              </a:ext>
            </a:extLst>
          </p:cNvPr>
          <p:cNvSpPr txBox="1"/>
          <p:nvPr/>
        </p:nvSpPr>
        <p:spPr>
          <a:xfrm>
            <a:off x="688284" y="2047753"/>
            <a:ext cx="3224004" cy="4165628"/>
          </a:xfrm>
          <a:prstGeom prst="rect">
            <a:avLst/>
          </a:prstGeom>
          <a:noFill/>
        </p:spPr>
        <p:txBody>
          <a:bodyPr wrap="square" rtlCol="0">
            <a:spAutoFit/>
          </a:bodyPr>
          <a:lstStyle/>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多组学数据整合：</a:t>
            </a:r>
            <a:r>
              <a:rPr lang="zh-CN" altLang="en-US" dirty="0">
                <a:latin typeface="微软雅黑" panose="020B0503020204020204" pitchFamily="34" charset="-122"/>
                <a:ea typeface="微软雅黑" panose="020B0503020204020204" pitchFamily="34" charset="-122"/>
              </a:rPr>
              <a:t>融合基因表达谱、</a:t>
            </a:r>
            <a:r>
              <a:rPr lang="en-US" altLang="zh-CN" dirty="0">
                <a:latin typeface="微软雅黑" panose="020B0503020204020204" pitchFamily="34" charset="-122"/>
                <a:ea typeface="微软雅黑" panose="020B0503020204020204" pitchFamily="34" charset="-122"/>
              </a:rPr>
              <a:t>DNA</a:t>
            </a:r>
            <a:r>
              <a:rPr lang="zh-CN" altLang="en-US" dirty="0">
                <a:latin typeface="微软雅黑" panose="020B0503020204020204" pitchFamily="34" charset="-122"/>
                <a:ea typeface="微软雅黑" panose="020B0503020204020204" pitchFamily="34" charset="-122"/>
              </a:rPr>
              <a:t>甲基化、等数据，构建更全面的肿瘤分子画像，有望突破单一</a:t>
            </a:r>
            <a:r>
              <a:rPr lang="en-US" altLang="zh-CN" dirty="0">
                <a:latin typeface="微软雅黑" panose="020B0503020204020204" pitchFamily="34" charset="-122"/>
                <a:ea typeface="微软雅黑" panose="020B0503020204020204" pitchFamily="34" charset="-122"/>
              </a:rPr>
              <a:t>CNV</a:t>
            </a:r>
            <a:r>
              <a:rPr lang="zh-CN" altLang="en-US" dirty="0">
                <a:latin typeface="微软雅黑" panose="020B0503020204020204" pitchFamily="34" charset="-122"/>
                <a:ea typeface="微软雅黑" panose="020B0503020204020204" pitchFamily="34" charset="-122"/>
              </a:rPr>
              <a:t>数据的局限性。</a:t>
            </a: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数据增强技术：</a:t>
            </a:r>
            <a:r>
              <a:rPr lang="zh-CN" altLang="en-US" dirty="0">
                <a:latin typeface="微软雅黑" panose="020B0503020204020204" pitchFamily="34" charset="-122"/>
                <a:ea typeface="微软雅黑" panose="020B0503020204020204" pitchFamily="34" charset="-122"/>
              </a:rPr>
              <a:t>对于样本量不足的问题，可探索使用生成对抗网络等技术来生成高质量的合成数据扩充训练集。</a:t>
            </a:r>
            <a:endParaRPr lang="en-US" altLang="zh-CN" dirty="0">
              <a:latin typeface="微软雅黑" panose="020B0503020204020204" pitchFamily="34" charset="-122"/>
              <a:ea typeface="微软雅黑" panose="020B0503020204020204" pitchFamily="34" charset="-122"/>
            </a:endParaRP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多模态技术</a:t>
            </a:r>
            <a:r>
              <a:rPr lang="zh-CN" altLang="en-US" dirty="0">
                <a:latin typeface="微软雅黑" panose="020B0503020204020204" pitchFamily="34" charset="-122"/>
                <a:ea typeface="微软雅黑" panose="020B0503020204020204" pitchFamily="34" charset="-122"/>
              </a:rPr>
              <a:t>：可以加入生化指标、图像样本进行训练，提升训练效果。</a:t>
            </a:r>
          </a:p>
        </p:txBody>
      </p:sp>
      <p:sp>
        <p:nvSpPr>
          <p:cNvPr id="32" name="矩形: 圆角 31">
            <a:extLst>
              <a:ext uri="{FF2B5EF4-FFF2-40B4-BE49-F238E27FC236}">
                <a16:creationId xmlns:a16="http://schemas.microsoft.com/office/drawing/2014/main" id="{6BA1B475-50AB-EC1C-D8E6-C9BA00794E2E}"/>
              </a:ext>
            </a:extLst>
          </p:cNvPr>
          <p:cNvSpPr/>
          <p:nvPr/>
        </p:nvSpPr>
        <p:spPr>
          <a:xfrm>
            <a:off x="4340045" y="1164508"/>
            <a:ext cx="3511909" cy="5114143"/>
          </a:xfrm>
          <a:prstGeom prst="roundRect">
            <a:avLst>
              <a:gd name="adj" fmla="val 251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矩形: 圆角 32">
            <a:extLst>
              <a:ext uri="{FF2B5EF4-FFF2-40B4-BE49-F238E27FC236}">
                <a16:creationId xmlns:a16="http://schemas.microsoft.com/office/drawing/2014/main" id="{BEBEAC2C-D50F-BE72-6919-8EAD8524AC1B}"/>
              </a:ext>
            </a:extLst>
          </p:cNvPr>
          <p:cNvSpPr/>
          <p:nvPr/>
        </p:nvSpPr>
        <p:spPr>
          <a:xfrm>
            <a:off x="4453602" y="1301651"/>
            <a:ext cx="3284795" cy="463549"/>
          </a:xfrm>
          <a:prstGeom prst="roundRect">
            <a:avLst>
              <a:gd name="adj" fmla="val 200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方法层面</a:t>
            </a:r>
          </a:p>
        </p:txBody>
      </p:sp>
      <p:sp>
        <p:nvSpPr>
          <p:cNvPr id="35" name="矩形: 圆角 34">
            <a:extLst>
              <a:ext uri="{FF2B5EF4-FFF2-40B4-BE49-F238E27FC236}">
                <a16:creationId xmlns:a16="http://schemas.microsoft.com/office/drawing/2014/main" id="{8DF3F4F6-9902-8D4F-FC40-4C2E1193D56E}"/>
              </a:ext>
            </a:extLst>
          </p:cNvPr>
          <p:cNvSpPr/>
          <p:nvPr/>
        </p:nvSpPr>
        <p:spPr>
          <a:xfrm>
            <a:off x="4453601" y="1902343"/>
            <a:ext cx="3284795" cy="4233287"/>
          </a:xfrm>
          <a:prstGeom prst="roundRect">
            <a:avLst>
              <a:gd name="adj" fmla="val 384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54B671A-0572-BFB3-E2AE-905AFEAF4E7B}"/>
              </a:ext>
            </a:extLst>
          </p:cNvPr>
          <p:cNvSpPr txBox="1"/>
          <p:nvPr/>
        </p:nvSpPr>
        <p:spPr>
          <a:xfrm>
            <a:off x="4453601" y="2047753"/>
            <a:ext cx="3224004" cy="3695948"/>
          </a:xfrm>
          <a:prstGeom prst="rect">
            <a:avLst/>
          </a:prstGeom>
          <a:noFill/>
        </p:spPr>
        <p:txBody>
          <a:bodyPr wrap="square" rtlCol="0">
            <a:spAutoFit/>
          </a:bodyPr>
          <a:lstStyle/>
          <a:p>
            <a:pPr marL="285750" indent="-285750">
              <a:lnSpc>
                <a:spcPct val="114000"/>
              </a:lnSpc>
              <a:spcAft>
                <a:spcPts val="1200"/>
              </a:spcAft>
              <a:buClr>
                <a:schemeClr val="bg1"/>
              </a:buClr>
              <a:buFont typeface="Wingdings" panose="05000000000000000000" pitchFamily="2" charset="2"/>
              <a:buChar char="ü"/>
            </a:pPr>
            <a:r>
              <a:rPr lang="zh-CN" altLang="en-US" b="1" dirty="0">
                <a:solidFill>
                  <a:schemeClr val="bg1"/>
                </a:solidFill>
                <a:latin typeface="微软雅黑" panose="020B0503020204020204" pitchFamily="34" charset="-122"/>
                <a:ea typeface="微软雅黑" panose="020B0503020204020204" pitchFamily="34" charset="-122"/>
              </a:rPr>
              <a:t>高级特征工程与选择：</a:t>
            </a:r>
            <a:r>
              <a:rPr lang="zh-CN" altLang="en-US" dirty="0">
                <a:solidFill>
                  <a:schemeClr val="bg1"/>
                </a:solidFill>
                <a:latin typeface="微软雅黑" panose="020B0503020204020204" pitchFamily="34" charset="-122"/>
                <a:ea typeface="微软雅黑" panose="020B0503020204020204" pitchFamily="34" charset="-122"/>
              </a:rPr>
              <a:t>应用更复杂的特征选择算法（如</a:t>
            </a:r>
            <a:r>
              <a:rPr lang="en-US" altLang="zh-CN" dirty="0">
                <a:solidFill>
                  <a:schemeClr val="bg1"/>
                </a:solidFill>
                <a:latin typeface="微软雅黑" panose="020B0503020204020204" pitchFamily="34" charset="-122"/>
                <a:ea typeface="微软雅黑" panose="020B0503020204020204" pitchFamily="34" charset="-122"/>
              </a:rPr>
              <a:t>LASSO</a:t>
            </a:r>
            <a:r>
              <a:rPr lang="zh-CN" altLang="en-US" dirty="0">
                <a:solidFill>
                  <a:schemeClr val="bg1"/>
                </a:solidFill>
                <a:latin typeface="微软雅黑" panose="020B0503020204020204" pitchFamily="34" charset="-122"/>
                <a:ea typeface="微软雅黑" panose="020B0503020204020204" pitchFamily="34" charset="-122"/>
              </a:rPr>
              <a:t>），或结合生物学先验知识（如通路信息）来筛选特征。</a:t>
            </a:r>
          </a:p>
          <a:p>
            <a:pPr marL="285750" indent="-285750">
              <a:lnSpc>
                <a:spcPct val="114000"/>
              </a:lnSpc>
              <a:spcAft>
                <a:spcPts val="1200"/>
              </a:spcAft>
              <a:buClr>
                <a:schemeClr val="bg1"/>
              </a:buClr>
              <a:buFont typeface="Wingdings" panose="05000000000000000000" pitchFamily="2" charset="2"/>
              <a:buChar char="ü"/>
            </a:pPr>
            <a:r>
              <a:rPr lang="zh-CN" altLang="en-US" b="1" dirty="0">
                <a:solidFill>
                  <a:schemeClr val="bg1"/>
                </a:solidFill>
                <a:latin typeface="微软雅黑" panose="020B0503020204020204" pitchFamily="34" charset="-122"/>
                <a:ea typeface="微软雅黑" panose="020B0503020204020204" pitchFamily="34" charset="-122"/>
              </a:rPr>
              <a:t>神经网络深度优化：</a:t>
            </a:r>
            <a:r>
              <a:rPr lang="zh-CN" altLang="en-US" dirty="0">
                <a:solidFill>
                  <a:schemeClr val="bg1"/>
                </a:solidFill>
                <a:latin typeface="微软雅黑" panose="020B0503020204020204" pitchFamily="34" charset="-122"/>
                <a:ea typeface="微软雅黑" panose="020B0503020204020204" pitchFamily="34" charset="-122"/>
              </a:rPr>
              <a:t>为</a:t>
            </a:r>
            <a:r>
              <a:rPr lang="en-US" altLang="zh-CN" dirty="0">
                <a:solidFill>
                  <a:schemeClr val="bg1"/>
                </a:solidFill>
                <a:latin typeface="微软雅黑" panose="020B0503020204020204" pitchFamily="34" charset="-122"/>
                <a:ea typeface="微软雅黑" panose="020B0503020204020204" pitchFamily="34" charset="-122"/>
              </a:rPr>
              <a:t>CNN</a:t>
            </a:r>
            <a:r>
              <a:rPr lang="zh-CN" altLang="en-US" dirty="0">
                <a:solidFill>
                  <a:schemeClr val="bg1"/>
                </a:solidFill>
                <a:latin typeface="微软雅黑" panose="020B0503020204020204" pitchFamily="34" charset="-122"/>
                <a:ea typeface="微软雅黑" panose="020B0503020204020204" pitchFamily="34" charset="-122"/>
              </a:rPr>
              <a:t>设计更有效的输入表示（如将基因按染色体位置排序）；为</a:t>
            </a:r>
            <a:r>
              <a:rPr lang="en-US" altLang="zh-CN" dirty="0">
                <a:solidFill>
                  <a:schemeClr val="bg1"/>
                </a:solidFill>
                <a:latin typeface="微软雅黑" panose="020B0503020204020204" pitchFamily="34" charset="-122"/>
                <a:ea typeface="微软雅黑" panose="020B0503020204020204" pitchFamily="34" charset="-122"/>
              </a:rPr>
              <a:t>MLP</a:t>
            </a:r>
            <a:r>
              <a:rPr lang="zh-CN" altLang="en-US" dirty="0">
                <a:solidFill>
                  <a:schemeClr val="bg1"/>
                </a:solidFill>
                <a:latin typeface="微软雅黑" panose="020B0503020204020204" pitchFamily="34" charset="-122"/>
                <a:ea typeface="微软雅黑" panose="020B0503020204020204" pitchFamily="34" charset="-122"/>
              </a:rPr>
              <a:t>探索更深或更先进的网络架构（如残差网络）。</a:t>
            </a:r>
          </a:p>
        </p:txBody>
      </p:sp>
      <p:sp>
        <p:nvSpPr>
          <p:cNvPr id="41" name="矩形: 圆角 40">
            <a:extLst>
              <a:ext uri="{FF2B5EF4-FFF2-40B4-BE49-F238E27FC236}">
                <a16:creationId xmlns:a16="http://schemas.microsoft.com/office/drawing/2014/main" id="{80DB8848-CC1D-BF02-1575-4D74B25A85F8}"/>
              </a:ext>
            </a:extLst>
          </p:cNvPr>
          <p:cNvSpPr/>
          <p:nvPr/>
        </p:nvSpPr>
        <p:spPr>
          <a:xfrm>
            <a:off x="8135758" y="1164508"/>
            <a:ext cx="3511909" cy="5114143"/>
          </a:xfrm>
          <a:prstGeom prst="roundRect">
            <a:avLst>
              <a:gd name="adj" fmla="val 25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738F8656-E1AD-ED1F-8011-E091D2EE33A4}"/>
              </a:ext>
            </a:extLst>
          </p:cNvPr>
          <p:cNvSpPr/>
          <p:nvPr/>
        </p:nvSpPr>
        <p:spPr>
          <a:xfrm>
            <a:off x="8249315" y="1301651"/>
            <a:ext cx="3284795" cy="463549"/>
          </a:xfrm>
          <a:prstGeom prst="roundRect">
            <a:avLst>
              <a:gd name="adj" fmla="val 200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解释性与应用层面</a:t>
            </a:r>
          </a:p>
        </p:txBody>
      </p:sp>
      <p:sp>
        <p:nvSpPr>
          <p:cNvPr id="45" name="矩形: 圆角 44">
            <a:extLst>
              <a:ext uri="{FF2B5EF4-FFF2-40B4-BE49-F238E27FC236}">
                <a16:creationId xmlns:a16="http://schemas.microsoft.com/office/drawing/2014/main" id="{D5897C4F-2737-7528-F475-CA60BA85D529}"/>
              </a:ext>
            </a:extLst>
          </p:cNvPr>
          <p:cNvSpPr/>
          <p:nvPr/>
        </p:nvSpPr>
        <p:spPr>
          <a:xfrm>
            <a:off x="8249314" y="1902343"/>
            <a:ext cx="3284795" cy="4233287"/>
          </a:xfrm>
          <a:prstGeom prst="roundRect">
            <a:avLst>
              <a:gd name="adj" fmla="val 3849"/>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3C62A499-CAA5-1E04-E962-7677338A09B7}"/>
              </a:ext>
            </a:extLst>
          </p:cNvPr>
          <p:cNvSpPr txBox="1"/>
          <p:nvPr/>
        </p:nvSpPr>
        <p:spPr>
          <a:xfrm>
            <a:off x="8279709" y="2047753"/>
            <a:ext cx="3224004" cy="3695948"/>
          </a:xfrm>
          <a:prstGeom prst="rect">
            <a:avLst/>
          </a:prstGeom>
          <a:noFill/>
        </p:spPr>
        <p:txBody>
          <a:bodyPr wrap="square" rtlCol="0">
            <a:spAutoFit/>
          </a:bodyPr>
          <a:lstStyle/>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强化模型可解释性：</a:t>
            </a:r>
            <a:r>
              <a:rPr lang="zh-CN" altLang="en-US" dirty="0">
                <a:latin typeface="微软雅黑" panose="020B0503020204020204" pitchFamily="34" charset="-122"/>
                <a:ea typeface="微软雅黑" panose="020B0503020204020204" pitchFamily="34" charset="-122"/>
              </a:rPr>
              <a:t>对表现最佳的</a:t>
            </a:r>
            <a:r>
              <a:rPr lang="en-US" altLang="zh-CN" dirty="0" err="1">
                <a:latin typeface="微软雅黑" panose="020B0503020204020204" pitchFamily="34" charset="-122"/>
                <a:ea typeface="微软雅黑" panose="020B0503020204020204" pitchFamily="34" charset="-122"/>
              </a:rPr>
              <a:t>XGBoost</a:t>
            </a:r>
            <a:r>
              <a:rPr lang="zh-CN" altLang="en-US" dirty="0">
                <a:latin typeface="微软雅黑" panose="020B0503020204020204" pitchFamily="34" charset="-122"/>
                <a:ea typeface="微软雅黑" panose="020B0503020204020204" pitchFamily="34" charset="-122"/>
              </a:rPr>
              <a:t>模型，应用</a:t>
            </a:r>
            <a:r>
              <a:rPr lang="en-US" altLang="zh-CN" dirty="0">
                <a:latin typeface="微软雅黑" panose="020B0503020204020204" pitchFamily="34" charset="-122"/>
                <a:ea typeface="微软雅黑" panose="020B0503020204020204" pitchFamily="34" charset="-122"/>
              </a:rPr>
              <a:t>SHAP</a:t>
            </a:r>
            <a:r>
              <a:rPr lang="zh-CN" altLang="en-US" dirty="0">
                <a:latin typeface="微软雅黑" panose="020B0503020204020204" pitchFamily="34" charset="-122"/>
                <a:ea typeface="微软雅黑" panose="020B0503020204020204" pitchFamily="34" charset="-122"/>
              </a:rPr>
              <a:t>等</a:t>
            </a:r>
            <a:r>
              <a:rPr lang="en-US" altLang="zh-CN" dirty="0">
                <a:latin typeface="微软雅黑" panose="020B0503020204020204" pitchFamily="34" charset="-122"/>
                <a:ea typeface="微软雅黑" panose="020B0503020204020204" pitchFamily="34" charset="-122"/>
              </a:rPr>
              <a:t>XAI</a:t>
            </a:r>
            <a:r>
              <a:rPr lang="zh-CN" altLang="en-US" dirty="0">
                <a:latin typeface="微软雅黑" panose="020B0503020204020204" pitchFamily="34" charset="-122"/>
                <a:ea typeface="微软雅黑" panose="020B0503020204020204" pitchFamily="34" charset="-122"/>
              </a:rPr>
              <a:t>工具，深入理解驱动亚型分类决策的关键基因及其贡献模式。</a:t>
            </a:r>
          </a:p>
          <a:p>
            <a:pPr marL="285750" indent="-285750">
              <a:lnSpc>
                <a:spcPct val="114000"/>
              </a:lnSpc>
              <a:spcAft>
                <a:spcPts val="1200"/>
              </a:spcAft>
              <a:buClr>
                <a:schemeClr val="accent1"/>
              </a:buClr>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处理类别不平衡与亚型模糊性：</a:t>
            </a:r>
            <a:r>
              <a:rPr lang="zh-CN" altLang="en-US" dirty="0">
                <a:latin typeface="微软雅黑" panose="020B0503020204020204" pitchFamily="34" charset="-122"/>
                <a:ea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rPr>
              <a:t>Luminal A/B</a:t>
            </a:r>
            <a:r>
              <a:rPr lang="zh-CN" altLang="en-US" dirty="0">
                <a:latin typeface="微软雅黑" panose="020B0503020204020204" pitchFamily="34" charset="-122"/>
                <a:ea typeface="微软雅黑" panose="020B0503020204020204" pitchFamily="34" charset="-122"/>
              </a:rPr>
              <a:t>等混淆严重的亚型，采用代价敏感学习或更高级的采样技术（如</a:t>
            </a:r>
            <a:r>
              <a:rPr lang="en-US" altLang="zh-CN" dirty="0">
                <a:latin typeface="微软雅黑" panose="020B0503020204020204" pitchFamily="34" charset="-122"/>
                <a:ea typeface="微软雅黑" panose="020B0503020204020204" pitchFamily="34" charset="-122"/>
              </a:rPr>
              <a:t>SMOTE</a:t>
            </a:r>
            <a:r>
              <a:rPr lang="zh-CN" altLang="en-US" dirty="0">
                <a:latin typeface="微软雅黑" panose="020B0503020204020204" pitchFamily="34" charset="-122"/>
                <a:ea typeface="微软雅黑" panose="020B0503020204020204" pitchFamily="34" charset="-122"/>
              </a:rPr>
              <a:t>变体）进行针对性优化。</a:t>
            </a:r>
          </a:p>
        </p:txBody>
      </p:sp>
    </p:spTree>
    <p:extLst>
      <p:ext uri="{BB962C8B-B14F-4D97-AF65-F5344CB8AC3E}">
        <p14:creationId xmlns:p14="http://schemas.microsoft.com/office/powerpoint/2010/main" val="41174242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6C14-371E-FEB6-6193-C3D0108071BF}"/>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C53A75FD-9F02-54B0-B280-A44FB1B0564D}"/>
              </a:ext>
            </a:extLst>
          </p:cNvPr>
          <p:cNvSpPr txBox="1"/>
          <p:nvPr/>
        </p:nvSpPr>
        <p:spPr>
          <a:xfrm>
            <a:off x="579105" y="1314302"/>
            <a:ext cx="11033790" cy="1446550"/>
          </a:xfrm>
          <a:prstGeom prst="rect">
            <a:avLst/>
          </a:prstGeom>
          <a:noFill/>
        </p:spPr>
        <p:txBody>
          <a:bodyPr wrap="none" rtlCol="0">
            <a:spAutoFit/>
          </a:bodyPr>
          <a:lstStyle/>
          <a:p>
            <a:pPr algn="ctr"/>
            <a:r>
              <a:rPr lang="zh-CN" altLang="en-US" sz="4400" b="1" spc="300" dirty="0">
                <a:solidFill>
                  <a:schemeClr val="accent1"/>
                </a:solidFill>
                <a:latin typeface="+mj-ea"/>
                <a:ea typeface="+mj-ea"/>
              </a:rPr>
              <a:t>面向乳腺癌 </a:t>
            </a:r>
            <a:r>
              <a:rPr lang="en-US" altLang="zh-CN" sz="4400" b="1" spc="300" dirty="0">
                <a:solidFill>
                  <a:schemeClr val="accent1"/>
                </a:solidFill>
                <a:latin typeface="+mj-ea"/>
                <a:ea typeface="+mj-ea"/>
              </a:rPr>
              <a:t>PAM50 </a:t>
            </a:r>
            <a:r>
              <a:rPr lang="zh-CN" altLang="en-US" sz="4400" b="1" spc="300" dirty="0">
                <a:solidFill>
                  <a:schemeClr val="accent1"/>
                </a:solidFill>
                <a:latin typeface="+mj-ea"/>
                <a:ea typeface="+mj-ea"/>
              </a:rPr>
              <a:t>亚型的多模型</a:t>
            </a:r>
            <a:endParaRPr lang="en-US" altLang="zh-CN" sz="4400" b="1" spc="300" dirty="0">
              <a:solidFill>
                <a:schemeClr val="accent1"/>
              </a:solidFill>
              <a:latin typeface="+mj-ea"/>
              <a:ea typeface="+mj-ea"/>
            </a:endParaRPr>
          </a:p>
          <a:p>
            <a:pPr algn="ctr"/>
            <a:r>
              <a:rPr lang="zh-CN" altLang="en-US" sz="4400" b="1" spc="300" dirty="0">
                <a:solidFill>
                  <a:schemeClr val="accent1"/>
                </a:solidFill>
                <a:latin typeface="+mj-ea"/>
                <a:ea typeface="+mj-ea"/>
              </a:rPr>
              <a:t>机器学习方法系统评估与生物信息学分析</a:t>
            </a:r>
          </a:p>
        </p:txBody>
      </p:sp>
      <p:sp>
        <p:nvSpPr>
          <p:cNvPr id="6" name="文本框 5">
            <a:extLst>
              <a:ext uri="{FF2B5EF4-FFF2-40B4-BE49-F238E27FC236}">
                <a16:creationId xmlns:a16="http://schemas.microsoft.com/office/drawing/2014/main" id="{96E0322B-6B84-E3DA-4048-8DB28C1ECF8A}"/>
              </a:ext>
            </a:extLst>
          </p:cNvPr>
          <p:cNvSpPr txBox="1"/>
          <p:nvPr/>
        </p:nvSpPr>
        <p:spPr>
          <a:xfrm>
            <a:off x="399754" y="3007117"/>
            <a:ext cx="11081958" cy="923330"/>
          </a:xfrm>
          <a:prstGeom prst="rect">
            <a:avLst/>
          </a:prstGeom>
          <a:noFill/>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Systematic Evaluation of Machine Learning Models for PAM50 Based Breast Cancer Subtyping</a:t>
            </a:r>
          </a:p>
          <a:p>
            <a:pPr algn="ct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北京科技大学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数据科学：</a:t>
            </a:r>
            <a:r>
              <a:rPr lang="en-US" altLang="zh-CN" b="1" dirty="0">
                <a:latin typeface="微软雅黑" panose="020B0503020204020204" pitchFamily="34" charset="-122"/>
                <a:ea typeface="微软雅黑" panose="020B0503020204020204" pitchFamily="34" charset="-122"/>
              </a:rPr>
              <a:t>R </a:t>
            </a:r>
            <a:r>
              <a:rPr lang="zh-CN" altLang="en-US" b="1" dirty="0">
                <a:latin typeface="微软雅黑" panose="020B0503020204020204" pitchFamily="34" charset="-122"/>
                <a:ea typeface="微软雅黑" panose="020B0503020204020204" pitchFamily="34" charset="-122"/>
              </a:rPr>
              <a:t>语言基础</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大作业</a:t>
            </a:r>
          </a:p>
        </p:txBody>
      </p:sp>
      <p:sp>
        <p:nvSpPr>
          <p:cNvPr id="10" name="文本框 9">
            <a:extLst>
              <a:ext uri="{FF2B5EF4-FFF2-40B4-BE49-F238E27FC236}">
                <a16:creationId xmlns:a16="http://schemas.microsoft.com/office/drawing/2014/main" id="{512A8A08-77AF-AD60-9E21-CEC0704E633F}"/>
              </a:ext>
            </a:extLst>
          </p:cNvPr>
          <p:cNvSpPr txBox="1"/>
          <p:nvPr/>
        </p:nvSpPr>
        <p:spPr>
          <a:xfrm>
            <a:off x="3860024" y="4000392"/>
            <a:ext cx="4471952"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组长：</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张鲡沣</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北京交通大学</a:t>
            </a:r>
          </a:p>
          <a:p>
            <a:r>
              <a:rPr lang="zh-CN" altLang="en-US" dirty="0">
                <a:latin typeface="微软雅黑" panose="020B0503020204020204" pitchFamily="34" charset="-122"/>
                <a:ea typeface="微软雅黑" panose="020B0503020204020204" pitchFamily="34" charset="-122"/>
              </a:rPr>
              <a:t>组员：</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刘陈子颖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中国地质大学</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文浩名</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中国地质大学</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刘星雨</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北京体育大学</a:t>
            </a:r>
          </a:p>
        </p:txBody>
      </p:sp>
      <p:cxnSp>
        <p:nvCxnSpPr>
          <p:cNvPr id="12" name="直接连接符 11">
            <a:extLst>
              <a:ext uri="{FF2B5EF4-FFF2-40B4-BE49-F238E27FC236}">
                <a16:creationId xmlns:a16="http://schemas.microsoft.com/office/drawing/2014/main" id="{0D1C6E9E-571C-1755-A72A-4CA99A1E6052}"/>
              </a:ext>
            </a:extLst>
          </p:cNvPr>
          <p:cNvCxnSpPr/>
          <p:nvPr/>
        </p:nvCxnSpPr>
        <p:spPr>
          <a:xfrm>
            <a:off x="1130300" y="2982942"/>
            <a:ext cx="972277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4E45EC4C-F37D-D188-2011-927AE5F5BEC4}"/>
              </a:ext>
            </a:extLst>
          </p:cNvPr>
          <p:cNvSpPr/>
          <p:nvPr/>
        </p:nvSpPr>
        <p:spPr>
          <a:xfrm>
            <a:off x="3136900" y="5777710"/>
            <a:ext cx="5918200" cy="48180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4" name="图形 13">
            <a:extLst>
              <a:ext uri="{FF2B5EF4-FFF2-40B4-BE49-F238E27FC236}">
                <a16:creationId xmlns:a16="http://schemas.microsoft.com/office/drawing/2014/main" id="{2F451916-9DF9-258A-1C56-3D1CFCF9E1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6511" y="5874614"/>
            <a:ext cx="288000" cy="288000"/>
          </a:xfrm>
          <a:prstGeom prst="rect">
            <a:avLst/>
          </a:prstGeom>
        </p:spPr>
      </p:pic>
      <p:sp>
        <p:nvSpPr>
          <p:cNvPr id="15" name="文本框 14">
            <a:extLst>
              <a:ext uri="{FF2B5EF4-FFF2-40B4-BE49-F238E27FC236}">
                <a16:creationId xmlns:a16="http://schemas.microsoft.com/office/drawing/2014/main" id="{DD59C9F2-291B-DBD9-5405-8C121A3EEA9A}"/>
              </a:ext>
            </a:extLst>
          </p:cNvPr>
          <p:cNvSpPr txBox="1"/>
          <p:nvPr/>
        </p:nvSpPr>
        <p:spPr>
          <a:xfrm>
            <a:off x="3821436" y="5849337"/>
            <a:ext cx="204906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汇报人：张鲡沣</a:t>
            </a:r>
          </a:p>
        </p:txBody>
      </p:sp>
      <p:sp>
        <p:nvSpPr>
          <p:cNvPr id="16" name="iconfont-11845-5652464">
            <a:extLst>
              <a:ext uri="{FF2B5EF4-FFF2-40B4-BE49-F238E27FC236}">
                <a16:creationId xmlns:a16="http://schemas.microsoft.com/office/drawing/2014/main" id="{979DCA01-87D7-DB9D-F379-23A495173705}"/>
              </a:ext>
            </a:extLst>
          </p:cNvPr>
          <p:cNvSpPr>
            <a:spLocks noChangeAspect="1"/>
          </p:cNvSpPr>
          <p:nvPr/>
        </p:nvSpPr>
        <p:spPr>
          <a:xfrm>
            <a:off x="6322959" y="5874614"/>
            <a:ext cx="288054" cy="288000"/>
          </a:xfrm>
          <a:custGeom>
            <a:avLst/>
            <a:gdLst>
              <a:gd name="T0" fmla="*/ 5599 w 11196"/>
              <a:gd name="T1" fmla="*/ 600 h 11195"/>
              <a:gd name="T2" fmla="*/ 7544 w 11196"/>
              <a:gd name="T3" fmla="*/ 992 h 11195"/>
              <a:gd name="T4" fmla="*/ 9133 w 11196"/>
              <a:gd name="T5" fmla="*/ 2064 h 11195"/>
              <a:gd name="T6" fmla="*/ 10204 w 11196"/>
              <a:gd name="T7" fmla="*/ 3652 h 11195"/>
              <a:gd name="T8" fmla="*/ 10596 w 11196"/>
              <a:gd name="T9" fmla="*/ 5597 h 11195"/>
              <a:gd name="T10" fmla="*/ 10204 w 11196"/>
              <a:gd name="T11" fmla="*/ 7542 h 11195"/>
              <a:gd name="T12" fmla="*/ 9132 w 11196"/>
              <a:gd name="T13" fmla="*/ 9131 h 11195"/>
              <a:gd name="T14" fmla="*/ 7544 w 11196"/>
              <a:gd name="T15" fmla="*/ 10202 h 11195"/>
              <a:gd name="T16" fmla="*/ 5599 w 11196"/>
              <a:gd name="T17" fmla="*/ 10595 h 11195"/>
              <a:gd name="T18" fmla="*/ 3654 w 11196"/>
              <a:gd name="T19" fmla="*/ 10202 h 11195"/>
              <a:gd name="T20" fmla="*/ 2065 w 11196"/>
              <a:gd name="T21" fmla="*/ 9131 h 11195"/>
              <a:gd name="T22" fmla="*/ 994 w 11196"/>
              <a:gd name="T23" fmla="*/ 7542 h 11195"/>
              <a:gd name="T24" fmla="*/ 600 w 11196"/>
              <a:gd name="T25" fmla="*/ 5597 h 11195"/>
              <a:gd name="T26" fmla="*/ 993 w 11196"/>
              <a:gd name="T27" fmla="*/ 3652 h 11195"/>
              <a:gd name="T28" fmla="*/ 2064 w 11196"/>
              <a:gd name="T29" fmla="*/ 2064 h 11195"/>
              <a:gd name="T30" fmla="*/ 3653 w 11196"/>
              <a:gd name="T31" fmla="*/ 992 h 11195"/>
              <a:gd name="T32" fmla="*/ 5599 w 11196"/>
              <a:gd name="T33" fmla="*/ 600 h 11195"/>
              <a:gd name="T34" fmla="*/ 5599 w 11196"/>
              <a:gd name="T35" fmla="*/ 0 h 11195"/>
              <a:gd name="T36" fmla="*/ 0 w 11196"/>
              <a:gd name="T37" fmla="*/ 5597 h 11195"/>
              <a:gd name="T38" fmla="*/ 5598 w 11196"/>
              <a:gd name="T39" fmla="*/ 11195 h 11195"/>
              <a:gd name="T40" fmla="*/ 11196 w 11196"/>
              <a:gd name="T41" fmla="*/ 5597 h 11195"/>
              <a:gd name="T42" fmla="*/ 5599 w 11196"/>
              <a:gd name="T43" fmla="*/ 0 h 11195"/>
              <a:gd name="T44" fmla="*/ 5311 w 11196"/>
              <a:gd name="T45" fmla="*/ 6159 h 11195"/>
              <a:gd name="T46" fmla="*/ 5011 w 11196"/>
              <a:gd name="T47" fmla="*/ 5859 h 11195"/>
              <a:gd name="T48" fmla="*/ 5011 w 11196"/>
              <a:gd name="T49" fmla="*/ 2289 h 11195"/>
              <a:gd name="T50" fmla="*/ 5311 w 11196"/>
              <a:gd name="T51" fmla="*/ 1989 h 11195"/>
              <a:gd name="T52" fmla="*/ 5611 w 11196"/>
              <a:gd name="T53" fmla="*/ 2289 h 11195"/>
              <a:gd name="T54" fmla="*/ 5611 w 11196"/>
              <a:gd name="T55" fmla="*/ 5859 h 11195"/>
              <a:gd name="T56" fmla="*/ 5311 w 11196"/>
              <a:gd name="T57" fmla="*/ 6159 h 11195"/>
              <a:gd name="T58" fmla="*/ 8504 w 11196"/>
              <a:gd name="T59" fmla="*/ 6190 h 11195"/>
              <a:gd name="T60" fmla="*/ 5329 w 11196"/>
              <a:gd name="T61" fmla="*/ 6190 h 11195"/>
              <a:gd name="T62" fmla="*/ 5029 w 11196"/>
              <a:gd name="T63" fmla="*/ 5890 h 11195"/>
              <a:gd name="T64" fmla="*/ 5329 w 11196"/>
              <a:gd name="T65" fmla="*/ 5590 h 11195"/>
              <a:gd name="T66" fmla="*/ 8504 w 11196"/>
              <a:gd name="T67" fmla="*/ 5590 h 11195"/>
              <a:gd name="T68" fmla="*/ 8804 w 11196"/>
              <a:gd name="T69" fmla="*/ 5890 h 11195"/>
              <a:gd name="T70" fmla="*/ 8504 w 11196"/>
              <a:gd name="T71" fmla="*/ 6190 h 1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96" h="11195">
                <a:moveTo>
                  <a:pt x="5599" y="600"/>
                </a:moveTo>
                <a:cubicBezTo>
                  <a:pt x="6274" y="600"/>
                  <a:pt x="6929" y="732"/>
                  <a:pt x="7544" y="992"/>
                </a:cubicBezTo>
                <a:cubicBezTo>
                  <a:pt x="8139" y="1244"/>
                  <a:pt x="8674" y="1605"/>
                  <a:pt x="9133" y="2064"/>
                </a:cubicBezTo>
                <a:cubicBezTo>
                  <a:pt x="9591" y="2522"/>
                  <a:pt x="9953" y="3057"/>
                  <a:pt x="10204" y="3652"/>
                </a:cubicBezTo>
                <a:cubicBezTo>
                  <a:pt x="10464" y="4269"/>
                  <a:pt x="10596" y="4922"/>
                  <a:pt x="10596" y="5597"/>
                </a:cubicBezTo>
                <a:cubicBezTo>
                  <a:pt x="10596" y="6272"/>
                  <a:pt x="10464" y="6926"/>
                  <a:pt x="10204" y="7542"/>
                </a:cubicBezTo>
                <a:cubicBezTo>
                  <a:pt x="9953" y="8137"/>
                  <a:pt x="9591" y="8672"/>
                  <a:pt x="9132" y="9131"/>
                </a:cubicBezTo>
                <a:cubicBezTo>
                  <a:pt x="8674" y="9590"/>
                  <a:pt x="8139" y="9951"/>
                  <a:pt x="7544" y="10202"/>
                </a:cubicBezTo>
                <a:cubicBezTo>
                  <a:pt x="6927" y="10462"/>
                  <a:pt x="6274" y="10595"/>
                  <a:pt x="5599" y="10595"/>
                </a:cubicBezTo>
                <a:cubicBezTo>
                  <a:pt x="4924" y="10595"/>
                  <a:pt x="4269" y="10462"/>
                  <a:pt x="3654" y="10202"/>
                </a:cubicBezTo>
                <a:cubicBezTo>
                  <a:pt x="3059" y="9951"/>
                  <a:pt x="2524" y="9590"/>
                  <a:pt x="2065" y="9131"/>
                </a:cubicBezTo>
                <a:cubicBezTo>
                  <a:pt x="1606" y="8672"/>
                  <a:pt x="1245" y="8137"/>
                  <a:pt x="994" y="7542"/>
                </a:cubicBezTo>
                <a:cubicBezTo>
                  <a:pt x="733" y="6926"/>
                  <a:pt x="600" y="6272"/>
                  <a:pt x="600" y="5597"/>
                </a:cubicBezTo>
                <a:cubicBezTo>
                  <a:pt x="600" y="4922"/>
                  <a:pt x="733" y="4267"/>
                  <a:pt x="993" y="3652"/>
                </a:cubicBezTo>
                <a:cubicBezTo>
                  <a:pt x="1244" y="3057"/>
                  <a:pt x="1605" y="2522"/>
                  <a:pt x="2064" y="2064"/>
                </a:cubicBezTo>
                <a:cubicBezTo>
                  <a:pt x="2523" y="1605"/>
                  <a:pt x="3058" y="1244"/>
                  <a:pt x="3653" y="992"/>
                </a:cubicBezTo>
                <a:cubicBezTo>
                  <a:pt x="4269" y="731"/>
                  <a:pt x="4924" y="600"/>
                  <a:pt x="5599" y="600"/>
                </a:cubicBezTo>
                <a:moveTo>
                  <a:pt x="5599" y="0"/>
                </a:moveTo>
                <a:cubicBezTo>
                  <a:pt x="2506" y="0"/>
                  <a:pt x="0" y="2506"/>
                  <a:pt x="0" y="5597"/>
                </a:cubicBezTo>
                <a:cubicBezTo>
                  <a:pt x="0" y="8689"/>
                  <a:pt x="2506" y="11195"/>
                  <a:pt x="5598" y="11195"/>
                </a:cubicBezTo>
                <a:cubicBezTo>
                  <a:pt x="8689" y="11195"/>
                  <a:pt x="11196" y="8689"/>
                  <a:pt x="11196" y="5597"/>
                </a:cubicBezTo>
                <a:cubicBezTo>
                  <a:pt x="11196" y="2506"/>
                  <a:pt x="8690" y="0"/>
                  <a:pt x="5599" y="0"/>
                </a:cubicBezTo>
                <a:close/>
                <a:moveTo>
                  <a:pt x="5311" y="6159"/>
                </a:moveTo>
                <a:cubicBezTo>
                  <a:pt x="5145" y="6159"/>
                  <a:pt x="5011" y="6025"/>
                  <a:pt x="5011" y="5859"/>
                </a:cubicBezTo>
                <a:lnTo>
                  <a:pt x="5011" y="2289"/>
                </a:lnTo>
                <a:cubicBezTo>
                  <a:pt x="5011" y="2122"/>
                  <a:pt x="5145" y="1989"/>
                  <a:pt x="5311" y="1989"/>
                </a:cubicBezTo>
                <a:cubicBezTo>
                  <a:pt x="5478" y="1989"/>
                  <a:pt x="5611" y="2122"/>
                  <a:pt x="5611" y="2289"/>
                </a:cubicBezTo>
                <a:lnTo>
                  <a:pt x="5611" y="5859"/>
                </a:lnTo>
                <a:cubicBezTo>
                  <a:pt x="5611" y="6025"/>
                  <a:pt x="5476" y="6159"/>
                  <a:pt x="5311" y="6159"/>
                </a:cubicBezTo>
                <a:close/>
                <a:moveTo>
                  <a:pt x="8504" y="6190"/>
                </a:moveTo>
                <a:lnTo>
                  <a:pt x="5329" y="6190"/>
                </a:lnTo>
                <a:cubicBezTo>
                  <a:pt x="5162" y="6190"/>
                  <a:pt x="5029" y="6056"/>
                  <a:pt x="5029" y="5890"/>
                </a:cubicBezTo>
                <a:cubicBezTo>
                  <a:pt x="5029" y="5724"/>
                  <a:pt x="5162" y="5590"/>
                  <a:pt x="5329" y="5590"/>
                </a:cubicBezTo>
                <a:lnTo>
                  <a:pt x="8504" y="5590"/>
                </a:lnTo>
                <a:cubicBezTo>
                  <a:pt x="8670" y="5590"/>
                  <a:pt x="8804" y="5724"/>
                  <a:pt x="8804" y="5890"/>
                </a:cubicBezTo>
                <a:cubicBezTo>
                  <a:pt x="8804" y="6056"/>
                  <a:pt x="8670" y="6190"/>
                  <a:pt x="8504" y="6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7CFEC74-67A9-D411-8D51-ECC400C14500}"/>
              </a:ext>
            </a:extLst>
          </p:cNvPr>
          <p:cNvSpPr txBox="1"/>
          <p:nvPr/>
        </p:nvSpPr>
        <p:spPr>
          <a:xfrm>
            <a:off x="6631691" y="5849337"/>
            <a:ext cx="2483951"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汇报时间：</a:t>
            </a:r>
            <a:r>
              <a:rPr lang="en-US" altLang="zh-CN" sz="1600" dirty="0">
                <a:solidFill>
                  <a:schemeClr val="bg1"/>
                </a:solidFill>
                <a:latin typeface="微软雅黑" panose="020B0503020204020204" pitchFamily="34" charset="-122"/>
                <a:ea typeface="微软雅黑" panose="020B0503020204020204" pitchFamily="34" charset="-122"/>
              </a:rPr>
              <a:t>2025/06/22</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789C1AE3-AA15-C9B8-6847-3E034C836ACB}"/>
              </a:ext>
            </a:extLst>
          </p:cNvPr>
          <p:cNvCxnSpPr>
            <a:cxnSpLocks/>
          </p:cNvCxnSpPr>
          <p:nvPr/>
        </p:nvCxnSpPr>
        <p:spPr>
          <a:xfrm>
            <a:off x="6003538" y="5849337"/>
            <a:ext cx="0" cy="3385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687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63E16A-6EA1-DDE7-50AD-CE0DE2C606A3}"/>
              </a:ext>
            </a:extLst>
          </p:cNvPr>
          <p:cNvSpPr/>
          <p:nvPr/>
        </p:nvSpPr>
        <p:spPr>
          <a:xfrm>
            <a:off x="4934267" y="160735"/>
            <a:ext cx="2323467" cy="1318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99AFA3C-BAC2-702D-4801-565D352EBED6}"/>
              </a:ext>
            </a:extLst>
          </p:cNvPr>
          <p:cNvSpPr txBox="1"/>
          <p:nvPr/>
        </p:nvSpPr>
        <p:spPr>
          <a:xfrm>
            <a:off x="5442616" y="134038"/>
            <a:ext cx="1306768" cy="1107996"/>
          </a:xfrm>
          <a:prstGeom prst="rect">
            <a:avLst/>
          </a:prstGeom>
          <a:noFill/>
        </p:spPr>
        <p:txBody>
          <a:bodyPr wrap="none" rtlCol="0">
            <a:spAutoFit/>
          </a:bodyPr>
          <a:lstStyle/>
          <a:p>
            <a:pPr algn="ctr"/>
            <a:r>
              <a:rPr lang="en-US" altLang="zh-CN" sz="6600" b="1" spc="300" dirty="0">
                <a:solidFill>
                  <a:schemeClr val="bg1"/>
                </a:solidFill>
                <a:latin typeface="+mj-ea"/>
                <a:ea typeface="+mj-ea"/>
              </a:rPr>
              <a:t>01</a:t>
            </a:r>
            <a:endParaRPr lang="zh-CN" altLang="en-US" sz="6600" b="1" spc="300" dirty="0">
              <a:solidFill>
                <a:schemeClr val="bg1"/>
              </a:solidFill>
              <a:latin typeface="+mj-ea"/>
              <a:ea typeface="+mj-ea"/>
            </a:endParaRPr>
          </a:p>
        </p:txBody>
      </p:sp>
      <p:sp>
        <p:nvSpPr>
          <p:cNvPr id="5" name="文本框 4">
            <a:extLst>
              <a:ext uri="{FF2B5EF4-FFF2-40B4-BE49-F238E27FC236}">
                <a16:creationId xmlns:a16="http://schemas.microsoft.com/office/drawing/2014/main" id="{EB2840E9-33AF-80F0-A1CD-BD4A8D2D9E13}"/>
              </a:ext>
            </a:extLst>
          </p:cNvPr>
          <p:cNvSpPr txBox="1"/>
          <p:nvPr/>
        </p:nvSpPr>
        <p:spPr>
          <a:xfrm>
            <a:off x="5409338" y="1102090"/>
            <a:ext cx="1373326" cy="307777"/>
          </a:xfrm>
          <a:prstGeom prst="rect">
            <a:avLst/>
          </a:prstGeom>
          <a:noFill/>
        </p:spPr>
        <p:txBody>
          <a:bodyPr wrap="none" rtlCol="0">
            <a:spAutoFit/>
          </a:bodyPr>
          <a:lstStyle/>
          <a:p>
            <a:pPr algn="ctr"/>
            <a:r>
              <a:rPr lang="en-US" altLang="zh-CN" sz="1400" spc="300" dirty="0">
                <a:solidFill>
                  <a:schemeClr val="bg1"/>
                </a:solidFill>
                <a:latin typeface="微软雅黑" panose="020B0503020204020204" pitchFamily="34" charset="-122"/>
                <a:ea typeface="微软雅黑" panose="020B0503020204020204" pitchFamily="34" charset="-122"/>
              </a:rPr>
              <a:t>PART ONE</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9B15C66-7CCB-7794-B479-658BE29C3BDA}"/>
              </a:ext>
            </a:extLst>
          </p:cNvPr>
          <p:cNvSpPr txBox="1"/>
          <p:nvPr/>
        </p:nvSpPr>
        <p:spPr>
          <a:xfrm>
            <a:off x="4816752" y="1853099"/>
            <a:ext cx="4374982" cy="584775"/>
          </a:xfrm>
          <a:prstGeom prst="rect">
            <a:avLst/>
          </a:prstGeom>
          <a:noFill/>
        </p:spPr>
        <p:txBody>
          <a:bodyPr wrap="square">
            <a:spAutoFit/>
          </a:bodyPr>
          <a:lstStyle/>
          <a:p>
            <a:pPr algn="ctr"/>
            <a:r>
              <a:rPr lang="zh-CN" altLang="en-US" sz="3200" b="1" dirty="0">
                <a:latin typeface="+mj-lt"/>
                <a:ea typeface="+mj-ea"/>
              </a:rPr>
              <a:t>研究背景与问题提出</a:t>
            </a:r>
          </a:p>
        </p:txBody>
      </p:sp>
      <p:sp>
        <p:nvSpPr>
          <p:cNvPr id="7" name="矩形: 圆角 6">
            <a:extLst>
              <a:ext uri="{FF2B5EF4-FFF2-40B4-BE49-F238E27FC236}">
                <a16:creationId xmlns:a16="http://schemas.microsoft.com/office/drawing/2014/main" id="{E3F47A5B-C6C2-A468-320E-A14F52CB3013}"/>
              </a:ext>
            </a:extLst>
          </p:cNvPr>
          <p:cNvSpPr/>
          <p:nvPr/>
        </p:nvSpPr>
        <p:spPr>
          <a:xfrm>
            <a:off x="3077210" y="1784432"/>
            <a:ext cx="808898" cy="77044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mj-ea"/>
                <a:ea typeface="+mj-ea"/>
              </a:rPr>
              <a:t>01</a:t>
            </a:r>
            <a:endParaRPr lang="zh-CN" altLang="en-US" sz="3200" b="1" dirty="0">
              <a:latin typeface="+mj-ea"/>
              <a:ea typeface="+mj-ea"/>
            </a:endParaRPr>
          </a:p>
        </p:txBody>
      </p:sp>
      <p:sp>
        <p:nvSpPr>
          <p:cNvPr id="8" name="文本框 7">
            <a:extLst>
              <a:ext uri="{FF2B5EF4-FFF2-40B4-BE49-F238E27FC236}">
                <a16:creationId xmlns:a16="http://schemas.microsoft.com/office/drawing/2014/main" id="{A12E3FB5-3587-AA34-4002-98DD12F5D8F6}"/>
              </a:ext>
            </a:extLst>
          </p:cNvPr>
          <p:cNvSpPr txBox="1"/>
          <p:nvPr/>
        </p:nvSpPr>
        <p:spPr>
          <a:xfrm>
            <a:off x="4816752" y="301187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数据获取与方法应用</a:t>
            </a:r>
            <a:endParaRPr lang="en-US" altLang="zh-CN" sz="3200" b="1" dirty="0">
              <a:solidFill>
                <a:schemeClr val="bg1">
                  <a:lumMod val="85000"/>
                </a:schemeClr>
              </a:solidFill>
              <a:latin typeface="+mj-lt"/>
              <a:ea typeface="+mj-ea"/>
            </a:endParaRPr>
          </a:p>
        </p:txBody>
      </p:sp>
      <p:sp>
        <p:nvSpPr>
          <p:cNvPr id="9" name="矩形: 圆角 8">
            <a:extLst>
              <a:ext uri="{FF2B5EF4-FFF2-40B4-BE49-F238E27FC236}">
                <a16:creationId xmlns:a16="http://schemas.microsoft.com/office/drawing/2014/main" id="{9D387049-8D56-B99B-C87F-99ED4203D4B9}"/>
              </a:ext>
            </a:extLst>
          </p:cNvPr>
          <p:cNvSpPr/>
          <p:nvPr/>
        </p:nvSpPr>
        <p:spPr>
          <a:xfrm>
            <a:off x="3077210" y="294321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mj-ea"/>
                <a:ea typeface="+mj-ea"/>
              </a:rPr>
              <a:t>02</a:t>
            </a:r>
            <a:endParaRPr lang="zh-CN" altLang="en-US" sz="2800" b="1" dirty="0">
              <a:latin typeface="+mj-ea"/>
              <a:ea typeface="+mj-ea"/>
            </a:endParaRPr>
          </a:p>
        </p:txBody>
      </p:sp>
      <p:sp>
        <p:nvSpPr>
          <p:cNvPr id="10" name="文本框 9">
            <a:extLst>
              <a:ext uri="{FF2B5EF4-FFF2-40B4-BE49-F238E27FC236}">
                <a16:creationId xmlns:a16="http://schemas.microsoft.com/office/drawing/2014/main" id="{9E97E396-A8D2-91D5-A25C-A3939FD4435E}"/>
              </a:ext>
            </a:extLst>
          </p:cNvPr>
          <p:cNvSpPr txBox="1"/>
          <p:nvPr/>
        </p:nvSpPr>
        <p:spPr>
          <a:xfrm>
            <a:off x="4816752" y="417065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模型实现与综合评估</a:t>
            </a:r>
            <a:endParaRPr lang="en-US" altLang="zh-CN" sz="3200" b="1" dirty="0">
              <a:solidFill>
                <a:schemeClr val="bg1">
                  <a:lumMod val="85000"/>
                </a:schemeClr>
              </a:solidFill>
              <a:latin typeface="+mj-lt"/>
              <a:ea typeface="+mj-ea"/>
            </a:endParaRPr>
          </a:p>
        </p:txBody>
      </p:sp>
      <p:sp>
        <p:nvSpPr>
          <p:cNvPr id="11" name="矩形: 圆角 10">
            <a:extLst>
              <a:ext uri="{FF2B5EF4-FFF2-40B4-BE49-F238E27FC236}">
                <a16:creationId xmlns:a16="http://schemas.microsoft.com/office/drawing/2014/main" id="{99D4331E-879E-92C6-CB6C-D2ACC678A0BA}"/>
              </a:ext>
            </a:extLst>
          </p:cNvPr>
          <p:cNvSpPr/>
          <p:nvPr/>
        </p:nvSpPr>
        <p:spPr>
          <a:xfrm>
            <a:off x="3077210" y="410199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03</a:t>
            </a:r>
            <a:endParaRPr lang="zh-CN" altLang="en-US" sz="2800" b="1" dirty="0">
              <a:latin typeface="+mj-ea"/>
              <a:ea typeface="+mj-ea"/>
            </a:endParaRPr>
          </a:p>
        </p:txBody>
      </p:sp>
      <p:sp>
        <p:nvSpPr>
          <p:cNvPr id="12" name="矩形: 圆角 11">
            <a:extLst>
              <a:ext uri="{FF2B5EF4-FFF2-40B4-BE49-F238E27FC236}">
                <a16:creationId xmlns:a16="http://schemas.microsoft.com/office/drawing/2014/main" id="{8D350CA9-7281-F2A7-5850-C3FC27A2212F}"/>
              </a:ext>
            </a:extLst>
          </p:cNvPr>
          <p:cNvSpPr/>
          <p:nvPr/>
        </p:nvSpPr>
        <p:spPr>
          <a:xfrm>
            <a:off x="3077210" y="526077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04</a:t>
            </a:r>
            <a:endParaRPr lang="zh-CN" altLang="en-US" sz="2800" b="1" dirty="0">
              <a:latin typeface="+mj-ea"/>
              <a:ea typeface="+mj-ea"/>
            </a:endParaRPr>
          </a:p>
        </p:txBody>
      </p:sp>
      <p:sp>
        <p:nvSpPr>
          <p:cNvPr id="13" name="文本框 12">
            <a:extLst>
              <a:ext uri="{FF2B5EF4-FFF2-40B4-BE49-F238E27FC236}">
                <a16:creationId xmlns:a16="http://schemas.microsoft.com/office/drawing/2014/main" id="{E3E9B969-41D3-C6CF-AF6A-F4FD0FA1BC02}"/>
              </a:ext>
            </a:extLst>
          </p:cNvPr>
          <p:cNvSpPr txBox="1"/>
          <p:nvPr/>
        </p:nvSpPr>
        <p:spPr>
          <a:xfrm>
            <a:off x="4816752" y="532943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实验总结与结论思考</a:t>
            </a:r>
            <a:endParaRPr lang="en-US" altLang="zh-CN" sz="3200" b="1" dirty="0">
              <a:solidFill>
                <a:schemeClr val="bg1">
                  <a:lumMod val="85000"/>
                </a:schemeClr>
              </a:solidFill>
              <a:latin typeface="+mj-lt"/>
              <a:ea typeface="+mj-ea"/>
            </a:endParaRPr>
          </a:p>
        </p:txBody>
      </p:sp>
    </p:spTree>
    <p:extLst>
      <p:ext uri="{BB962C8B-B14F-4D97-AF65-F5344CB8AC3E}">
        <p14:creationId xmlns:p14="http://schemas.microsoft.com/office/powerpoint/2010/main" val="887518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08A4-8922-9874-9344-61B846E6003F}"/>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217975C4-5265-E3EA-0DEF-B0FBD7925B31}"/>
              </a:ext>
            </a:extLst>
          </p:cNvPr>
          <p:cNvCxnSpPr>
            <a:cxnSpLocks/>
            <a:stCxn id="23" idx="3"/>
          </p:cNvCxnSpPr>
          <p:nvPr/>
        </p:nvCxnSpPr>
        <p:spPr>
          <a:xfrm flipV="1">
            <a:off x="3964920" y="623737"/>
            <a:ext cx="6898906"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F8DD402-C4CE-8651-9919-1EB135D2EF6D}"/>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1.1</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B7DF0F58-F676-C415-AB8F-D6092462E43E}"/>
              </a:ext>
            </a:extLst>
          </p:cNvPr>
          <p:cNvSpPr txBox="1"/>
          <p:nvPr/>
        </p:nvSpPr>
        <p:spPr>
          <a:xfrm>
            <a:off x="1010265" y="410905"/>
            <a:ext cx="2954655" cy="461665"/>
          </a:xfrm>
          <a:prstGeom prst="rect">
            <a:avLst/>
          </a:prstGeom>
          <a:noFill/>
        </p:spPr>
        <p:txBody>
          <a:bodyPr wrap="none" rtlCol="0">
            <a:spAutoFit/>
          </a:bodyPr>
          <a:lstStyle/>
          <a:p>
            <a:r>
              <a:rPr lang="zh-CN" altLang="en-US" sz="2400" b="1" dirty="0">
                <a:latin typeface="+mj-ea"/>
                <a:ea typeface="+mj-ea"/>
              </a:rPr>
              <a:t>研究背景与问题提出</a:t>
            </a:r>
          </a:p>
        </p:txBody>
      </p:sp>
      <p:sp>
        <p:nvSpPr>
          <p:cNvPr id="45" name="灯片编号占位符 44">
            <a:extLst>
              <a:ext uri="{FF2B5EF4-FFF2-40B4-BE49-F238E27FC236}">
                <a16:creationId xmlns:a16="http://schemas.microsoft.com/office/drawing/2014/main" id="{68A257CA-A3B6-A380-4245-409C40D1F92C}"/>
              </a:ext>
            </a:extLst>
          </p:cNvPr>
          <p:cNvSpPr>
            <a:spLocks noGrp="1"/>
          </p:cNvSpPr>
          <p:nvPr>
            <p:ph type="sldNum" sz="quarter" idx="12"/>
          </p:nvPr>
        </p:nvSpPr>
        <p:spPr/>
        <p:txBody>
          <a:bodyPr/>
          <a:lstStyle/>
          <a:p>
            <a:fld id="{85D2FA34-3331-43EB-8D25-5E71EBC8F04D}" type="slidenum">
              <a:rPr lang="zh-CN" altLang="en-US" smtClean="0"/>
              <a:t>4</a:t>
            </a:fld>
            <a:endParaRPr lang="zh-CN" altLang="en-US"/>
          </a:p>
        </p:txBody>
      </p:sp>
      <p:sp>
        <p:nvSpPr>
          <p:cNvPr id="10" name="矩形 9">
            <a:extLst>
              <a:ext uri="{FF2B5EF4-FFF2-40B4-BE49-F238E27FC236}">
                <a16:creationId xmlns:a16="http://schemas.microsoft.com/office/drawing/2014/main" id="{8E8ACBE1-DAA1-6334-D1CC-BACE06A1A87B}"/>
              </a:ext>
            </a:extLst>
          </p:cNvPr>
          <p:cNvSpPr/>
          <p:nvPr/>
        </p:nvSpPr>
        <p:spPr>
          <a:xfrm>
            <a:off x="592305" y="5497133"/>
            <a:ext cx="6997840" cy="8885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dirty="0">
              <a:latin typeface="+mj-ea"/>
              <a:ea typeface="+mj-ea"/>
            </a:endParaRPr>
          </a:p>
        </p:txBody>
      </p:sp>
      <p:sp>
        <p:nvSpPr>
          <p:cNvPr id="12" name="文本框 11">
            <a:extLst>
              <a:ext uri="{FF2B5EF4-FFF2-40B4-BE49-F238E27FC236}">
                <a16:creationId xmlns:a16="http://schemas.microsoft.com/office/drawing/2014/main" id="{0B5F0A15-729B-DDDF-2C9C-73C2A8500A14}"/>
              </a:ext>
            </a:extLst>
          </p:cNvPr>
          <p:cNvSpPr txBox="1"/>
          <p:nvPr/>
        </p:nvSpPr>
        <p:spPr>
          <a:xfrm>
            <a:off x="643968" y="5517158"/>
            <a:ext cx="6894514" cy="777457"/>
          </a:xfrm>
          <a:prstGeom prst="rect">
            <a:avLst/>
          </a:prstGeom>
          <a:noFill/>
        </p:spPr>
        <p:txBody>
          <a:bodyPr wrap="square" rtlCol="0">
            <a:spAutoFit/>
          </a:body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乳腺癌其生物学行为、疾病进程和治疗反应存在显著的个体差异</a:t>
            </a:r>
            <a:endParaRPr lang="en-US" altLang="zh-CN"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b="1" dirty="0">
                <a:solidFill>
                  <a:schemeClr val="bg1"/>
                </a:solidFill>
                <a:latin typeface="微软雅黑" panose="020B0503020204020204" pitchFamily="34" charset="-122"/>
                <a:ea typeface="微软雅黑" panose="020B0503020204020204" pitchFamily="34" charset="-122"/>
              </a:rPr>
              <a:t>精准医疗时代对乳腺癌进行精确分子分型是实现个体化治疗的关键</a:t>
            </a:r>
          </a:p>
        </p:txBody>
      </p:sp>
      <p:sp>
        <p:nvSpPr>
          <p:cNvPr id="2" name="文本框 1">
            <a:extLst>
              <a:ext uri="{FF2B5EF4-FFF2-40B4-BE49-F238E27FC236}">
                <a16:creationId xmlns:a16="http://schemas.microsoft.com/office/drawing/2014/main" id="{B19CE6B5-4F92-F9BD-443E-6125D488892C}"/>
              </a:ext>
            </a:extLst>
          </p:cNvPr>
          <p:cNvSpPr txBox="1"/>
          <p:nvPr/>
        </p:nvSpPr>
        <p:spPr>
          <a:xfrm>
            <a:off x="592305" y="1033798"/>
            <a:ext cx="6997840" cy="2579745"/>
          </a:xfrm>
          <a:prstGeom prst="rect">
            <a:avLst/>
          </a:prstGeom>
          <a:noFill/>
        </p:spPr>
        <p:txBody>
          <a:bodyPr wrap="square" rtlCol="0">
            <a:spAutoFit/>
          </a:bodyPr>
          <a:lstStyle/>
          <a:p>
            <a:pPr algn="just">
              <a:lnSpc>
                <a:spcPct val="130000"/>
              </a:lnSpc>
              <a:buClr>
                <a:schemeClr val="accent1"/>
              </a:buClr>
            </a:pPr>
            <a:r>
              <a:rPr lang="zh-CN" altLang="en-US" dirty="0">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乳腺癌（</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Breast Cancer</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女性常见的恶性肿瘤，发自乳腺上皮细胞的增殖失控。癌症高发因素有遗传以及雌二醇暴露，例如早初潮、晚绝经、不孕以及儿童期胸部受放射线照射等。除了高发人群，晚发育、哺乳期长、早期生育有降低乳癌的机会。肿瘤类型分非浸润癌及浸润癌、且能发展至全身许多器官。发病年龄从</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岁起逐年升高，</a:t>
            </a:r>
            <a:r>
              <a:rPr lang="en-US" altLang="zh-CN" dirty="0">
                <a:latin typeface="微软雅黑" panose="020B0503020204020204" pitchFamily="34" charset="-122"/>
                <a:ea typeface="微软雅黑" panose="020B0503020204020204" pitchFamily="34" charset="-122"/>
              </a:rPr>
              <a:t>45-50</a:t>
            </a:r>
            <a:r>
              <a:rPr lang="zh-CN" altLang="en-US" dirty="0">
                <a:latin typeface="微软雅黑" panose="020B0503020204020204" pitchFamily="34" charset="-122"/>
                <a:ea typeface="微软雅黑" panose="020B0503020204020204" pitchFamily="34" charset="-122"/>
              </a:rPr>
              <a:t>岁达最高点，全球女性杀手第一名，中国乳腺癌病例占全世界的</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，近年呈逐年增长趋势。</a:t>
            </a:r>
            <a:endParaRPr lang="en-US" altLang="zh-CN"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C1DCE8C2-A622-7039-CA9D-3574B8C6B6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29" r="5829"/>
          <a:stretch>
            <a:fillRect/>
          </a:stretch>
        </p:blipFill>
        <p:spPr bwMode="auto">
          <a:xfrm>
            <a:off x="7971856" y="722905"/>
            <a:ext cx="3363460" cy="2520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AE8E643B-863D-3C54-CA9A-890B0099A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856" y="3730903"/>
            <a:ext cx="3363460" cy="252932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178FD43-6B7A-C2F6-DF6C-93632863A115}"/>
              </a:ext>
            </a:extLst>
          </p:cNvPr>
          <p:cNvSpPr txBox="1"/>
          <p:nvPr/>
        </p:nvSpPr>
        <p:spPr>
          <a:xfrm>
            <a:off x="7749941" y="3218907"/>
            <a:ext cx="3807290" cy="512128"/>
          </a:xfrm>
          <a:prstGeom prst="rect">
            <a:avLst/>
          </a:prstGeom>
          <a:noFill/>
        </p:spPr>
        <p:txBody>
          <a:bodyPr wrap="squar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1.1 </a:t>
            </a:r>
            <a:r>
              <a:rPr lang="zh-CN" altLang="en-US" sz="1100" dirty="0">
                <a:latin typeface="微软雅黑" panose="020B0503020204020204" pitchFamily="34" charset="-122"/>
                <a:ea typeface="微软雅黑" panose="020B0503020204020204" pitchFamily="34" charset="-122"/>
              </a:rPr>
              <a:t>扫描电子显微镜图像显示乳腺癌细胞（青色）收到</a:t>
            </a:r>
            <a:r>
              <a:rPr lang="en-US" altLang="zh-CN" sz="1100" dirty="0">
                <a:latin typeface="微软雅黑" panose="020B0503020204020204" pitchFamily="34" charset="-122"/>
                <a:ea typeface="微软雅黑" panose="020B0503020204020204" pitchFamily="34" charset="-122"/>
              </a:rPr>
              <a:t>T</a:t>
            </a:r>
            <a:r>
              <a:rPr lang="zh-CN" altLang="en-US" sz="1100" dirty="0">
                <a:latin typeface="微软雅黑" panose="020B0503020204020204" pitchFamily="34" charset="-122"/>
                <a:ea typeface="微软雅黑" panose="020B0503020204020204" pitchFamily="34" charset="-122"/>
              </a:rPr>
              <a:t>细胞（红色）攻击</a:t>
            </a:r>
          </a:p>
        </p:txBody>
      </p:sp>
      <p:sp>
        <p:nvSpPr>
          <p:cNvPr id="14" name="文本框 13">
            <a:extLst>
              <a:ext uri="{FF2B5EF4-FFF2-40B4-BE49-F238E27FC236}">
                <a16:creationId xmlns:a16="http://schemas.microsoft.com/office/drawing/2014/main" id="{A0E8CBA0-4F26-4A1A-73F5-E80D53682B7F}"/>
              </a:ext>
            </a:extLst>
          </p:cNvPr>
          <p:cNvSpPr txBox="1"/>
          <p:nvPr/>
        </p:nvSpPr>
        <p:spPr>
          <a:xfrm>
            <a:off x="7749941" y="6260225"/>
            <a:ext cx="3807291" cy="512128"/>
          </a:xfrm>
          <a:prstGeom prst="rect">
            <a:avLst/>
          </a:prstGeom>
          <a:noFill/>
        </p:spPr>
        <p:txBody>
          <a:bodyPr wrap="squar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1.2 </a:t>
            </a:r>
            <a:r>
              <a:rPr lang="zh-CN" altLang="en-US" sz="1100" dirty="0">
                <a:latin typeface="微软雅黑" panose="020B0503020204020204" pitchFamily="34" charset="-122"/>
                <a:ea typeface="微软雅黑" panose="020B0503020204020204" pitchFamily="34" charset="-122"/>
              </a:rPr>
              <a:t>导管细胞癌原位（英语：</a:t>
            </a:r>
            <a:r>
              <a:rPr lang="en-US" altLang="zh-CN" sz="1100" dirty="0">
                <a:latin typeface="微软雅黑" panose="020B0503020204020204" pitchFamily="34" charset="-122"/>
                <a:ea typeface="微软雅黑" panose="020B0503020204020204" pitchFamily="34" charset="-122"/>
              </a:rPr>
              <a:t>ductal cell carcinoma in situ, DCIS</a:t>
            </a:r>
            <a:r>
              <a:rPr lang="zh-CN" altLang="en-US" sz="1100" dirty="0">
                <a:latin typeface="微软雅黑" panose="020B0503020204020204" pitchFamily="34" charset="-122"/>
                <a:ea typeface="微软雅黑" panose="020B0503020204020204" pitchFamily="34" charset="-122"/>
              </a:rPr>
              <a:t>）组织病理图像，苏木精</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曙红染色</a:t>
            </a:r>
          </a:p>
        </p:txBody>
      </p:sp>
      <p:sp>
        <p:nvSpPr>
          <p:cNvPr id="18" name="文本框 17">
            <a:extLst>
              <a:ext uri="{FF2B5EF4-FFF2-40B4-BE49-F238E27FC236}">
                <a16:creationId xmlns:a16="http://schemas.microsoft.com/office/drawing/2014/main" id="{6ADAF324-9730-9323-28FA-F9B5BF6D4A63}"/>
              </a:ext>
            </a:extLst>
          </p:cNvPr>
          <p:cNvSpPr txBox="1"/>
          <p:nvPr/>
        </p:nvSpPr>
        <p:spPr>
          <a:xfrm>
            <a:off x="592304" y="3742717"/>
            <a:ext cx="6997839" cy="1497654"/>
          </a:xfrm>
          <a:prstGeom prst="rect">
            <a:avLst/>
          </a:prstGeom>
          <a:noFill/>
        </p:spPr>
        <p:txBody>
          <a:bodyPr wrap="square" rtlCol="0">
            <a:spAutoFit/>
          </a:bodyPr>
          <a:lstStyle/>
          <a:p>
            <a:pPr algn="just">
              <a:lnSpc>
                <a:spcPct val="130000"/>
              </a:lnSpc>
              <a:buClr>
                <a:schemeClr val="accent1"/>
              </a:buClr>
            </a:pPr>
            <a:r>
              <a:rPr lang="zh-CN" altLang="en-US" dirty="0">
                <a:latin typeface="微软雅黑" panose="020B0503020204020204" pitchFamily="34" charset="-122"/>
                <a:ea typeface="微软雅黑" panose="020B0503020204020204" pitchFamily="34" charset="-122"/>
              </a:rPr>
              <a:t>       乳腺癌其内在特征呈现出</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显著的表型与遗传学差异</a:t>
            </a:r>
            <a:r>
              <a:rPr lang="zh-CN" altLang="en-US" dirty="0">
                <a:latin typeface="微软雅黑" panose="020B0503020204020204" pitchFamily="34" charset="-122"/>
                <a:ea typeface="微软雅黑" panose="020B0503020204020204" pitchFamily="34" charset="-122"/>
              </a:rPr>
              <a:t>，构成了其高度异质性的核心特质。乳腺癌是全球女性中发病率最高的恶性肿瘤之一，其生物学行为呈现显著异质性，体现在组织学形态、</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基因组改变、转录组表达</a:t>
            </a:r>
            <a:r>
              <a:rPr lang="zh-CN" altLang="en-US" dirty="0">
                <a:latin typeface="微软雅黑" panose="020B0503020204020204" pitchFamily="34" charset="-122"/>
                <a:ea typeface="微软雅黑" panose="020B0503020204020204" pitchFamily="34" charset="-122"/>
              </a:rPr>
              <a:t>以及治疗反应等多个层面</a:t>
            </a:r>
            <a:r>
              <a:rPr lang="en-US" altLang="zh-CN" baseline="30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p:txBody>
      </p:sp>
      <p:sp>
        <p:nvSpPr>
          <p:cNvPr id="19" name="文本框 17">
            <a:extLst>
              <a:ext uri="{FF2B5EF4-FFF2-40B4-BE49-F238E27FC236}">
                <a16:creationId xmlns:a16="http://schemas.microsoft.com/office/drawing/2014/main" id="{A59AB6D0-D3F9-2320-7992-7B922E9732EA}"/>
              </a:ext>
            </a:extLst>
          </p:cNvPr>
          <p:cNvSpPr txBox="1"/>
          <p:nvPr/>
        </p:nvSpPr>
        <p:spPr>
          <a:xfrm>
            <a:off x="82292" y="6427113"/>
            <a:ext cx="7507854" cy="430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 The Cancer Genome Atlas Network. 2012. Comprehensive molecular portraits of human breast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tumours</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Nature 490(7418), 61–70.</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Tree>
    <p:extLst>
      <p:ext uri="{BB962C8B-B14F-4D97-AF65-F5344CB8AC3E}">
        <p14:creationId xmlns:p14="http://schemas.microsoft.com/office/powerpoint/2010/main" val="36557764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233BB-CDD1-2237-9AEB-D22DCDF72415}"/>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60CFD911-01C5-33C1-6866-19F3D6B0DD40}"/>
              </a:ext>
            </a:extLst>
          </p:cNvPr>
          <p:cNvCxnSpPr>
            <a:cxnSpLocks/>
            <a:stCxn id="23" idx="3"/>
          </p:cNvCxnSpPr>
          <p:nvPr/>
        </p:nvCxnSpPr>
        <p:spPr>
          <a:xfrm flipV="1">
            <a:off x="3964920" y="623737"/>
            <a:ext cx="6898906"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730DFB6-B2E8-30BA-EF32-36518FF98EB9}"/>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1.1</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5C358099-A0C4-A4CD-B015-FF507E2D67B2}"/>
              </a:ext>
            </a:extLst>
          </p:cNvPr>
          <p:cNvSpPr txBox="1"/>
          <p:nvPr/>
        </p:nvSpPr>
        <p:spPr>
          <a:xfrm>
            <a:off x="1010265" y="410905"/>
            <a:ext cx="2954655" cy="461665"/>
          </a:xfrm>
          <a:prstGeom prst="rect">
            <a:avLst/>
          </a:prstGeom>
          <a:noFill/>
        </p:spPr>
        <p:txBody>
          <a:bodyPr wrap="none" rtlCol="0">
            <a:spAutoFit/>
          </a:bodyPr>
          <a:lstStyle/>
          <a:p>
            <a:r>
              <a:rPr lang="zh-CN" altLang="en-US" sz="2400" b="1" dirty="0">
                <a:latin typeface="+mj-ea"/>
                <a:ea typeface="+mj-ea"/>
              </a:rPr>
              <a:t>研究背景与问题提出</a:t>
            </a:r>
          </a:p>
        </p:txBody>
      </p:sp>
      <p:sp>
        <p:nvSpPr>
          <p:cNvPr id="45" name="灯片编号占位符 44">
            <a:extLst>
              <a:ext uri="{FF2B5EF4-FFF2-40B4-BE49-F238E27FC236}">
                <a16:creationId xmlns:a16="http://schemas.microsoft.com/office/drawing/2014/main" id="{619CBA67-864E-F65B-159A-507CF7466BA0}"/>
              </a:ext>
            </a:extLst>
          </p:cNvPr>
          <p:cNvSpPr>
            <a:spLocks noGrp="1"/>
          </p:cNvSpPr>
          <p:nvPr>
            <p:ph type="sldNum" sz="quarter" idx="12"/>
          </p:nvPr>
        </p:nvSpPr>
        <p:spPr/>
        <p:txBody>
          <a:bodyPr/>
          <a:lstStyle/>
          <a:p>
            <a:fld id="{85D2FA34-3331-43EB-8D25-5E71EBC8F04D}" type="slidenum">
              <a:rPr lang="zh-CN" altLang="en-US" smtClean="0"/>
              <a:t>5</a:t>
            </a:fld>
            <a:endParaRPr lang="zh-CN" altLang="en-US"/>
          </a:p>
        </p:txBody>
      </p:sp>
      <p:sp>
        <p:nvSpPr>
          <p:cNvPr id="10" name="矩形 9">
            <a:extLst>
              <a:ext uri="{FF2B5EF4-FFF2-40B4-BE49-F238E27FC236}">
                <a16:creationId xmlns:a16="http://schemas.microsoft.com/office/drawing/2014/main" id="{34B5B5E3-C027-0227-0C4F-ADF3DC14C88C}"/>
              </a:ext>
            </a:extLst>
          </p:cNvPr>
          <p:cNvSpPr/>
          <p:nvPr/>
        </p:nvSpPr>
        <p:spPr>
          <a:xfrm>
            <a:off x="961940" y="5232806"/>
            <a:ext cx="10322916" cy="532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dirty="0">
              <a:latin typeface="+mj-ea"/>
              <a:ea typeface="+mj-ea"/>
            </a:endParaRPr>
          </a:p>
        </p:txBody>
      </p:sp>
      <p:sp>
        <p:nvSpPr>
          <p:cNvPr id="12" name="文本框 11">
            <a:extLst>
              <a:ext uri="{FF2B5EF4-FFF2-40B4-BE49-F238E27FC236}">
                <a16:creationId xmlns:a16="http://schemas.microsoft.com/office/drawing/2014/main" id="{A86FF57E-F74B-BC31-7BD3-BD8A2ADAE9DC}"/>
              </a:ext>
            </a:extLst>
          </p:cNvPr>
          <p:cNvSpPr txBox="1"/>
          <p:nvPr/>
        </p:nvSpPr>
        <p:spPr>
          <a:xfrm>
            <a:off x="1140174" y="5260127"/>
            <a:ext cx="9966450" cy="417358"/>
          </a:xfrm>
          <a:prstGeom prst="rect">
            <a:avLst/>
          </a:prstGeom>
          <a:noFill/>
        </p:spPr>
        <p:txBody>
          <a:bodyPr wrap="square" rtlCol="0">
            <a:spAutoFit/>
          </a:bodyPr>
          <a:lstStyle/>
          <a:p>
            <a:pPr algn="ctr">
              <a:lnSpc>
                <a:spcPct val="130000"/>
              </a:lnSpc>
            </a:pPr>
            <a:r>
              <a:rPr lang="en-US" altLang="zh-CN" b="1" dirty="0">
                <a:solidFill>
                  <a:schemeClr val="bg1"/>
                </a:solidFill>
                <a:latin typeface="微软雅黑" panose="020B0503020204020204" pitchFamily="34" charset="-122"/>
                <a:ea typeface="微软雅黑" panose="020B0503020204020204" pitchFamily="34" charset="-122"/>
              </a:rPr>
              <a:t>PAM50</a:t>
            </a:r>
            <a:r>
              <a:rPr lang="zh-CN" altLang="en-US" b="1" dirty="0">
                <a:solidFill>
                  <a:schemeClr val="bg1"/>
                </a:solidFill>
                <a:latin typeface="微软雅黑" panose="020B0503020204020204" pitchFamily="34" charset="-122"/>
                <a:ea typeface="微软雅黑" panose="020B0503020204020204" pitchFamily="34" charset="-122"/>
              </a:rPr>
              <a:t>分型通过基因表达谱精细揭示乳腺癌内在异质性，是实现个体化精准医疗的重要基础</a:t>
            </a:r>
          </a:p>
        </p:txBody>
      </p:sp>
      <p:sp>
        <p:nvSpPr>
          <p:cNvPr id="19" name="文本框 17">
            <a:extLst>
              <a:ext uri="{FF2B5EF4-FFF2-40B4-BE49-F238E27FC236}">
                <a16:creationId xmlns:a16="http://schemas.microsoft.com/office/drawing/2014/main" id="{876062B8-A152-9E4F-58F1-CB13B9FFA3AF}"/>
              </a:ext>
            </a:extLst>
          </p:cNvPr>
          <p:cNvSpPr txBox="1"/>
          <p:nvPr/>
        </p:nvSpPr>
        <p:spPr>
          <a:xfrm>
            <a:off x="0" y="5811560"/>
            <a:ext cx="12192000" cy="10464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 Rakha, E. A., Reis-Filho, J. S., </a:t>
            </a:r>
            <a:r>
              <a:rPr lang="en-US" altLang="zh-CN" sz="10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Baehner</a:t>
            </a:r>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F., Dabbs, D. J., Decker, T., Eusebi, V., Fox, S. B., Ichihara, S., </a:t>
            </a:r>
            <a:r>
              <a:rPr lang="en-US" altLang="zh-CN" sz="10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Jacquemier</a:t>
            </a:r>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J., Lakhani, S. R., Palacios, J., Richardson, A. L., </a:t>
            </a:r>
            <a:r>
              <a:rPr lang="en-US" altLang="zh-CN" sz="10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Schnitt</a:t>
            </a:r>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S. J., Schmitt, F. C., Sgroi, D. C., Tan, P. H., Tse, G. M., Badve, S., Blows, F. M., &amp; Ellis, I. O. 2010. Breast cancer prognostic classification in the molecular era: the role of histological grade. Breast Cancer Research 12(4), 207.</a:t>
            </a:r>
          </a:p>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[3] Perou, C. M., Sørlie, T., Eisen, M. B., van de Rijn, M., Jeffrey, S. S., Rees, C. A., Pollack, J. R., Ross, D. T., Johnsen, H.,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Akslen</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L. A.,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Fluge</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Ø.,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Pergamenschikov</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A., Williams, C., Zhu, S. X., Lønning, P. E., Børresen-Dale, A.-L., Brown, P. O., &amp; Botstein, D. 2000. Molecular portraits of human breast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tumours</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Nature 406(6797), 747–752.</a:t>
            </a:r>
          </a:p>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[4] Sørlie, T.,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Tibshirani</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R., Parker, J., Hastie, T., Marron, J. S., Nobel, A., Deng, S., Johnsen, H., Pesich, R., Geisler, S., Demeter, J., Perou, C. M., Lønning, P. E., Brown, P. O., Børresen-Dale, A.-L., &amp; Botstein, D. 2003. Repeated observation of breast tumor subtypes in independent gene expression data sets. Proceedings of the National Academy of Sciences USA 100(14), 8418–8423.</a:t>
            </a:r>
          </a:p>
        </p:txBody>
      </p:sp>
      <p:sp>
        <p:nvSpPr>
          <p:cNvPr id="9" name="文本框 8">
            <a:extLst>
              <a:ext uri="{FF2B5EF4-FFF2-40B4-BE49-F238E27FC236}">
                <a16:creationId xmlns:a16="http://schemas.microsoft.com/office/drawing/2014/main" id="{2AF98926-A03B-29C5-A588-46D48A77BF60}"/>
              </a:ext>
            </a:extLst>
          </p:cNvPr>
          <p:cNvSpPr txBox="1"/>
          <p:nvPr/>
        </p:nvSpPr>
        <p:spPr>
          <a:xfrm>
            <a:off x="377748" y="1007296"/>
            <a:ext cx="520299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乳腺癌传统分型方法</a:t>
            </a:r>
            <a:r>
              <a:rPr lang="en-US" altLang="zh-CN" baseline="30000"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（基于免疫组织化学 </a:t>
            </a:r>
            <a:r>
              <a:rPr lang="en-US" altLang="zh-CN" b="1" dirty="0">
                <a:latin typeface="微软雅黑" panose="020B0503020204020204" pitchFamily="34" charset="-122"/>
                <a:ea typeface="微软雅黑" panose="020B0503020204020204" pitchFamily="34" charset="-122"/>
              </a:rPr>
              <a:t>IHC</a:t>
            </a:r>
            <a:r>
              <a:rPr lang="zh-CN" altLang="en-US" b="1" dirty="0">
                <a:latin typeface="微软雅黑" panose="020B0503020204020204" pitchFamily="34" charset="-122"/>
                <a:ea typeface="微软雅黑" panose="020B0503020204020204" pitchFamily="34" charset="-122"/>
              </a:rPr>
              <a:t>）</a:t>
            </a:r>
          </a:p>
        </p:txBody>
      </p:sp>
      <p:sp>
        <p:nvSpPr>
          <p:cNvPr id="15" name="文本框 14">
            <a:extLst>
              <a:ext uri="{FF2B5EF4-FFF2-40B4-BE49-F238E27FC236}">
                <a16:creationId xmlns:a16="http://schemas.microsoft.com/office/drawing/2014/main" id="{5E616903-33A6-3EAA-1B22-C48CCFD4542C}"/>
              </a:ext>
            </a:extLst>
          </p:cNvPr>
          <p:cNvSpPr txBox="1"/>
          <p:nvPr/>
        </p:nvSpPr>
        <p:spPr>
          <a:xfrm>
            <a:off x="6095999" y="979687"/>
            <a:ext cx="5254171"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乳腺癌 </a:t>
            </a:r>
            <a:r>
              <a:rPr lang="en-US" altLang="zh-CN" b="1" dirty="0">
                <a:latin typeface="微软雅黑" panose="020B0503020204020204" pitchFamily="34" charset="-122"/>
                <a:ea typeface="微软雅黑" panose="020B0503020204020204" pitchFamily="34" charset="-122"/>
              </a:rPr>
              <a:t>PAM50 </a:t>
            </a:r>
            <a:r>
              <a:rPr lang="zh-CN" altLang="en-US" b="1" dirty="0">
                <a:latin typeface="微软雅黑" panose="020B0503020204020204" pitchFamily="34" charset="-122"/>
                <a:ea typeface="微软雅黑" panose="020B0503020204020204" pitchFamily="34" charset="-122"/>
              </a:rPr>
              <a:t>分型方法</a:t>
            </a:r>
            <a:r>
              <a:rPr lang="en-US" altLang="zh-CN" baseline="30000" dirty="0">
                <a:latin typeface="微软雅黑" panose="020B0503020204020204" pitchFamily="34" charset="-122"/>
                <a:ea typeface="微软雅黑" panose="020B0503020204020204" pitchFamily="34" charset="-122"/>
              </a:rPr>
              <a:t>[4] </a:t>
            </a:r>
            <a:r>
              <a:rPr lang="zh-CN" altLang="en-US" b="1" dirty="0">
                <a:latin typeface="微软雅黑" panose="020B0503020204020204" pitchFamily="34" charset="-122"/>
                <a:ea typeface="微软雅黑" panose="020B0503020204020204" pitchFamily="34" charset="-122"/>
              </a:rPr>
              <a:t>（基于基因表达谱）</a:t>
            </a:r>
          </a:p>
        </p:txBody>
      </p:sp>
      <p:cxnSp>
        <p:nvCxnSpPr>
          <p:cNvPr id="20" name="直接连接符 19">
            <a:extLst>
              <a:ext uri="{FF2B5EF4-FFF2-40B4-BE49-F238E27FC236}">
                <a16:creationId xmlns:a16="http://schemas.microsoft.com/office/drawing/2014/main" id="{FA36D8D2-F59C-5908-53A9-596C03A551BB}"/>
              </a:ext>
            </a:extLst>
          </p:cNvPr>
          <p:cNvCxnSpPr>
            <a:cxnSpLocks/>
          </p:cNvCxnSpPr>
          <p:nvPr/>
        </p:nvCxnSpPr>
        <p:spPr>
          <a:xfrm>
            <a:off x="5975498" y="1184503"/>
            <a:ext cx="0" cy="338749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aphicFrame>
        <p:nvGraphicFramePr>
          <p:cNvPr id="21" name="表格 20">
            <a:extLst>
              <a:ext uri="{FF2B5EF4-FFF2-40B4-BE49-F238E27FC236}">
                <a16:creationId xmlns:a16="http://schemas.microsoft.com/office/drawing/2014/main" id="{5F64572A-99B8-2716-4D5E-05713F5C2D34}"/>
              </a:ext>
            </a:extLst>
          </p:cNvPr>
          <p:cNvGraphicFramePr>
            <a:graphicFrameLocks noGrp="1"/>
          </p:cNvGraphicFramePr>
          <p:nvPr>
            <p:extLst>
              <p:ext uri="{D42A27DB-BD31-4B8C-83A1-F6EECF244321}">
                <p14:modId xmlns:p14="http://schemas.microsoft.com/office/powerpoint/2010/main" val="1793437279"/>
              </p:ext>
            </p:extLst>
          </p:nvPr>
        </p:nvGraphicFramePr>
        <p:xfrm>
          <a:off x="225557" y="1634847"/>
          <a:ext cx="5629440" cy="1463040"/>
        </p:xfrm>
        <a:graphic>
          <a:graphicData uri="http://schemas.openxmlformats.org/drawingml/2006/table">
            <a:tbl>
              <a:tblPr/>
              <a:tblGrid>
                <a:gridCol w="1061212">
                  <a:extLst>
                    <a:ext uri="{9D8B030D-6E8A-4147-A177-3AD203B41FA5}">
                      <a16:colId xmlns:a16="http://schemas.microsoft.com/office/drawing/2014/main" val="3632502658"/>
                    </a:ext>
                  </a:extLst>
                </a:gridCol>
                <a:gridCol w="928555">
                  <a:extLst>
                    <a:ext uri="{9D8B030D-6E8A-4147-A177-3AD203B41FA5}">
                      <a16:colId xmlns:a16="http://schemas.microsoft.com/office/drawing/2014/main" val="1416495080"/>
                    </a:ext>
                  </a:extLst>
                </a:gridCol>
                <a:gridCol w="964041">
                  <a:extLst>
                    <a:ext uri="{9D8B030D-6E8A-4147-A177-3AD203B41FA5}">
                      <a16:colId xmlns:a16="http://schemas.microsoft.com/office/drawing/2014/main" val="2672686073"/>
                    </a:ext>
                  </a:extLst>
                </a:gridCol>
                <a:gridCol w="524517">
                  <a:extLst>
                    <a:ext uri="{9D8B030D-6E8A-4147-A177-3AD203B41FA5}">
                      <a16:colId xmlns:a16="http://schemas.microsoft.com/office/drawing/2014/main" val="1058966953"/>
                    </a:ext>
                  </a:extLst>
                </a:gridCol>
                <a:gridCol w="2151115">
                  <a:extLst>
                    <a:ext uri="{9D8B030D-6E8A-4147-A177-3AD203B41FA5}">
                      <a16:colId xmlns:a16="http://schemas.microsoft.com/office/drawing/2014/main" val="3064866224"/>
                    </a:ext>
                  </a:extLst>
                </a:gridCol>
              </a:tblGrid>
              <a:tr h="0">
                <a:tc>
                  <a:txBody>
                    <a:bodyPr/>
                    <a:lstStyle/>
                    <a:p>
                      <a:pPr algn="ctr"/>
                      <a:r>
                        <a:rPr lang="zh-CN" altLang="en-US" sz="1100" b="1" dirty="0"/>
                        <a:t>临床亚型</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100" b="1" dirty="0"/>
                        <a:t>ER/PR </a:t>
                      </a:r>
                      <a:r>
                        <a:rPr lang="zh-CN" altLang="en-US" sz="1100" b="1" dirty="0"/>
                        <a:t>表达</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100" b="1" dirty="0"/>
                        <a:t>HER2 </a:t>
                      </a:r>
                      <a:r>
                        <a:rPr lang="zh-CN" altLang="en-US" sz="1100" b="1" dirty="0"/>
                        <a:t>表达</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100" b="1"/>
                        <a:t>Ki-67</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100" b="1" dirty="0"/>
                        <a:t>特点</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8834598"/>
                  </a:ext>
                </a:extLst>
              </a:tr>
              <a:tr h="0">
                <a:tc>
                  <a:txBody>
                    <a:bodyPr/>
                    <a:lstStyle/>
                    <a:p>
                      <a:pPr algn="ctr"/>
                      <a:r>
                        <a:rPr lang="en-US" sz="1100"/>
                        <a:t>Luminal A</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en-US" altLang="zh-CN" sz="1100"/>
                        <a:t>+</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en-US" altLang="zh-CN" sz="1100" dirty="0"/>
                        <a:t>–</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zh-CN" altLang="en-US" sz="1100"/>
                        <a:t>低</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zh-CN" altLang="en-US" sz="1100" dirty="0"/>
                        <a:t>激素敏感、预后良好</a:t>
                      </a:r>
                    </a:p>
                  </a:txBody>
                  <a:tcPr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824909780"/>
                  </a:ext>
                </a:extLst>
              </a:tr>
              <a:tr h="0">
                <a:tc>
                  <a:txBody>
                    <a:bodyPr/>
                    <a:lstStyle/>
                    <a:p>
                      <a:pPr algn="ctr"/>
                      <a:r>
                        <a:rPr lang="en-US" sz="1100" dirty="0"/>
                        <a:t>Luminal B</a:t>
                      </a:r>
                    </a:p>
                  </a:txBody>
                  <a:tcPr anchor="ctr">
                    <a:lnL>
                      <a:noFill/>
                    </a:lnL>
                    <a:lnR>
                      <a:noFill/>
                    </a:lnR>
                    <a:lnT>
                      <a:noFill/>
                    </a:lnT>
                    <a:lnB>
                      <a:noFill/>
                    </a:lnB>
                    <a:noFill/>
                  </a:tcPr>
                </a:tc>
                <a:tc>
                  <a:txBody>
                    <a:bodyPr/>
                    <a:lstStyle/>
                    <a:p>
                      <a:pPr algn="ctr"/>
                      <a:r>
                        <a:rPr lang="en-US" altLang="zh-CN" sz="1100" dirty="0"/>
                        <a:t>+</a:t>
                      </a:r>
                    </a:p>
                  </a:txBody>
                  <a:tcPr anchor="ctr">
                    <a:lnL>
                      <a:noFill/>
                    </a:lnL>
                    <a:lnR>
                      <a:noFill/>
                    </a:lnR>
                    <a:lnT>
                      <a:noFill/>
                    </a:lnT>
                    <a:lnB>
                      <a:noFill/>
                    </a:lnB>
                    <a:noFill/>
                  </a:tcPr>
                </a:tc>
                <a:tc>
                  <a:txBody>
                    <a:bodyPr/>
                    <a:lstStyle/>
                    <a:p>
                      <a:pPr algn="ctr"/>
                      <a:r>
                        <a:rPr lang="en-US" altLang="zh-CN" sz="1100"/>
                        <a:t>±</a:t>
                      </a:r>
                    </a:p>
                  </a:txBody>
                  <a:tcPr anchor="ctr">
                    <a:lnL>
                      <a:noFill/>
                    </a:lnL>
                    <a:lnR>
                      <a:noFill/>
                    </a:lnR>
                    <a:lnT>
                      <a:noFill/>
                    </a:lnT>
                    <a:lnB>
                      <a:noFill/>
                    </a:lnB>
                    <a:noFill/>
                  </a:tcPr>
                </a:tc>
                <a:tc>
                  <a:txBody>
                    <a:bodyPr/>
                    <a:lstStyle/>
                    <a:p>
                      <a:pPr algn="ctr"/>
                      <a:r>
                        <a:rPr lang="zh-CN" altLang="en-US" sz="1100" dirty="0"/>
                        <a:t>高</a:t>
                      </a:r>
                    </a:p>
                  </a:txBody>
                  <a:tcPr anchor="ctr">
                    <a:lnL>
                      <a:noFill/>
                    </a:lnL>
                    <a:lnR>
                      <a:noFill/>
                    </a:lnR>
                    <a:lnT>
                      <a:noFill/>
                    </a:lnT>
                    <a:lnB>
                      <a:noFill/>
                    </a:lnB>
                    <a:noFill/>
                  </a:tcPr>
                </a:tc>
                <a:tc>
                  <a:txBody>
                    <a:bodyPr/>
                    <a:lstStyle/>
                    <a:p>
                      <a:pPr algn="ctr"/>
                      <a:r>
                        <a:rPr lang="zh-CN" altLang="en-US" sz="1100" dirty="0"/>
                        <a:t>激素敏感、增殖活跃、预后较差</a:t>
                      </a:r>
                    </a:p>
                  </a:txBody>
                  <a:tcPr anchor="ctr">
                    <a:lnL>
                      <a:noFill/>
                    </a:lnL>
                    <a:lnR>
                      <a:noFill/>
                    </a:lnR>
                    <a:lnT>
                      <a:noFill/>
                    </a:lnT>
                    <a:lnB>
                      <a:noFill/>
                    </a:lnB>
                    <a:noFill/>
                  </a:tcPr>
                </a:tc>
                <a:extLst>
                  <a:ext uri="{0D108BD9-81ED-4DB2-BD59-A6C34878D82A}">
                    <a16:rowId xmlns:a16="http://schemas.microsoft.com/office/drawing/2014/main" val="1701856765"/>
                  </a:ext>
                </a:extLst>
              </a:tr>
              <a:tr h="0">
                <a:tc>
                  <a:txBody>
                    <a:bodyPr/>
                    <a:lstStyle/>
                    <a:p>
                      <a:pPr algn="ctr"/>
                      <a:r>
                        <a:rPr lang="en-US" sz="1100"/>
                        <a:t>HER2</a:t>
                      </a:r>
                      <a:r>
                        <a:rPr lang="zh-CN" altLang="en-US" sz="1100"/>
                        <a:t>阳性型</a:t>
                      </a:r>
                    </a:p>
                  </a:txBody>
                  <a:tcPr anchor="ctr">
                    <a:lnL>
                      <a:noFill/>
                    </a:lnL>
                    <a:lnR>
                      <a:noFill/>
                    </a:lnR>
                    <a:lnT>
                      <a:noFill/>
                    </a:lnT>
                    <a:lnB>
                      <a:noFill/>
                    </a:lnB>
                    <a:noFill/>
                  </a:tcPr>
                </a:tc>
                <a:tc>
                  <a:txBody>
                    <a:bodyPr/>
                    <a:lstStyle/>
                    <a:p>
                      <a:pPr algn="ctr"/>
                      <a:r>
                        <a:rPr lang="en-US" altLang="zh-CN" sz="1100"/>
                        <a:t>–</a:t>
                      </a:r>
                    </a:p>
                  </a:txBody>
                  <a:tcPr anchor="ctr">
                    <a:lnL>
                      <a:noFill/>
                    </a:lnL>
                    <a:lnR>
                      <a:noFill/>
                    </a:lnR>
                    <a:lnT>
                      <a:noFill/>
                    </a:lnT>
                    <a:lnB>
                      <a:noFill/>
                    </a:lnB>
                    <a:noFill/>
                  </a:tcPr>
                </a:tc>
                <a:tc>
                  <a:txBody>
                    <a:bodyPr/>
                    <a:lstStyle/>
                    <a:p>
                      <a:pPr algn="ctr"/>
                      <a:r>
                        <a:rPr lang="en-US" altLang="zh-CN" sz="1100"/>
                        <a:t>+</a:t>
                      </a:r>
                    </a:p>
                  </a:txBody>
                  <a:tcPr anchor="ctr">
                    <a:lnL>
                      <a:noFill/>
                    </a:lnL>
                    <a:lnR>
                      <a:noFill/>
                    </a:lnR>
                    <a:lnT>
                      <a:noFill/>
                    </a:lnT>
                    <a:lnB>
                      <a:noFill/>
                    </a:lnB>
                    <a:noFill/>
                  </a:tcPr>
                </a:tc>
                <a:tc>
                  <a:txBody>
                    <a:bodyPr/>
                    <a:lstStyle/>
                    <a:p>
                      <a:pPr algn="ctr"/>
                      <a:r>
                        <a:rPr lang="zh-CN" altLang="en-US" sz="1100"/>
                        <a:t>高</a:t>
                      </a:r>
                    </a:p>
                  </a:txBody>
                  <a:tcPr anchor="ctr">
                    <a:lnL>
                      <a:noFill/>
                    </a:lnL>
                    <a:lnR>
                      <a:noFill/>
                    </a:lnR>
                    <a:lnT>
                      <a:noFill/>
                    </a:lnT>
                    <a:lnB>
                      <a:noFill/>
                    </a:lnB>
                    <a:noFill/>
                  </a:tcPr>
                </a:tc>
                <a:tc>
                  <a:txBody>
                    <a:bodyPr/>
                    <a:lstStyle/>
                    <a:p>
                      <a:pPr algn="ctr"/>
                      <a:r>
                        <a:rPr lang="zh-CN" altLang="en-US" sz="1100"/>
                        <a:t>易转移、可靶向</a:t>
                      </a:r>
                      <a:r>
                        <a:rPr lang="en-US" altLang="zh-CN" sz="1100"/>
                        <a:t>HER2</a:t>
                      </a:r>
                      <a:r>
                        <a:rPr lang="zh-CN" altLang="en-US" sz="1100"/>
                        <a:t>治疗</a:t>
                      </a:r>
                    </a:p>
                  </a:txBody>
                  <a:tcPr anchor="ctr">
                    <a:lnL>
                      <a:noFill/>
                    </a:lnL>
                    <a:lnR>
                      <a:noFill/>
                    </a:lnR>
                    <a:lnT>
                      <a:noFill/>
                    </a:lnT>
                    <a:lnB>
                      <a:noFill/>
                    </a:lnB>
                    <a:noFill/>
                  </a:tcPr>
                </a:tc>
                <a:extLst>
                  <a:ext uri="{0D108BD9-81ED-4DB2-BD59-A6C34878D82A}">
                    <a16:rowId xmlns:a16="http://schemas.microsoft.com/office/drawing/2014/main" val="2948971549"/>
                  </a:ext>
                </a:extLst>
              </a:tr>
              <a:tr h="0">
                <a:tc>
                  <a:txBody>
                    <a:bodyPr/>
                    <a:lstStyle/>
                    <a:p>
                      <a:pPr algn="ctr"/>
                      <a:r>
                        <a:rPr lang="zh-CN" altLang="en-US" sz="1100" dirty="0"/>
                        <a:t>三阴性（</a:t>
                      </a:r>
                      <a:r>
                        <a:rPr lang="en-US" altLang="zh-CN" sz="1100" dirty="0"/>
                        <a:t>TNBC</a:t>
                      </a:r>
                      <a:r>
                        <a:rPr lang="zh-CN" altLang="en-US" sz="1100" dirty="0"/>
                        <a:t>）型</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zh-CN" altLang="en-US" sz="1100" dirty="0"/>
                        <a:t>高</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zh-CN" altLang="en-US" sz="1100" dirty="0"/>
                        <a:t>侵袭性强、缺乏靶向治疗手段</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0136621"/>
                  </a:ext>
                </a:extLst>
              </a:tr>
            </a:tbl>
          </a:graphicData>
        </a:graphic>
      </p:graphicFrame>
      <p:sp>
        <p:nvSpPr>
          <p:cNvPr id="29" name="文本框 28">
            <a:extLst>
              <a:ext uri="{FF2B5EF4-FFF2-40B4-BE49-F238E27FC236}">
                <a16:creationId xmlns:a16="http://schemas.microsoft.com/office/drawing/2014/main" id="{92E96595-9948-14EA-4A86-92FCA3737C2E}"/>
              </a:ext>
            </a:extLst>
          </p:cNvPr>
          <p:cNvSpPr txBox="1"/>
          <p:nvPr/>
        </p:nvSpPr>
        <p:spPr>
          <a:xfrm>
            <a:off x="266267" y="3109738"/>
            <a:ext cx="5815840" cy="1061829"/>
          </a:xfrm>
          <a:prstGeom prst="rect">
            <a:avLst/>
          </a:prstGeom>
          <a:noFill/>
        </p:spPr>
        <p:txBody>
          <a:bodyPr wrap="square" numCol="2">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雌激素受体（</a:t>
            </a:r>
            <a:r>
              <a:rPr lang="en-US" altLang="zh-CN" sz="1400" dirty="0">
                <a:latin typeface="微软雅黑" panose="020B0503020204020204" pitchFamily="34" charset="-122"/>
                <a:ea typeface="微软雅黑" panose="020B0503020204020204" pitchFamily="34" charset="-122"/>
              </a:rPr>
              <a:t>ER</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孕激素受体（</a:t>
            </a:r>
            <a:r>
              <a:rPr lang="en-US" altLang="zh-CN" sz="1400" dirty="0">
                <a:latin typeface="微软雅黑" panose="020B0503020204020204" pitchFamily="34" charset="-122"/>
                <a:ea typeface="微软雅黑" panose="020B0503020204020204" pitchFamily="34" charset="-122"/>
              </a:rPr>
              <a:t>PR</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sz="1400" dirty="0">
                <a:latin typeface="微软雅黑" panose="020B0503020204020204" pitchFamily="34" charset="-122"/>
                <a:ea typeface="微软雅黑" panose="020B0503020204020204" pitchFamily="34" charset="-122"/>
              </a:rPr>
              <a:t>Ki-67 </a:t>
            </a:r>
            <a:r>
              <a:rPr lang="zh-CN" altLang="en-US" sz="1400" dirty="0">
                <a:latin typeface="微软雅黑" panose="020B0503020204020204" pitchFamily="34" charset="-122"/>
                <a:ea typeface="微软雅黑" panose="020B0503020204020204" pitchFamily="34" charset="-122"/>
              </a:rPr>
              <a:t>增殖指数</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人类表皮生长因子受体</a:t>
            </a:r>
            <a:r>
              <a:rPr lang="en-US" altLang="zh-CN" sz="1400" dirty="0">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HER2</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endParaRPr lang="zh-CN" altLang="en-US" sz="14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F309159-9524-477B-30AA-F02D38C679A1}"/>
              </a:ext>
            </a:extLst>
          </p:cNvPr>
          <p:cNvSpPr txBox="1"/>
          <p:nvPr/>
        </p:nvSpPr>
        <p:spPr>
          <a:xfrm>
            <a:off x="1558942" y="1334052"/>
            <a:ext cx="2962671"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乳腺癌传统分型方法亚型分类</a:t>
            </a:r>
          </a:p>
        </p:txBody>
      </p:sp>
      <p:graphicFrame>
        <p:nvGraphicFramePr>
          <p:cNvPr id="32" name="表格 31">
            <a:extLst>
              <a:ext uri="{FF2B5EF4-FFF2-40B4-BE49-F238E27FC236}">
                <a16:creationId xmlns:a16="http://schemas.microsoft.com/office/drawing/2014/main" id="{B14DAEC7-FB9A-13C1-C1FD-DDED826B86D8}"/>
              </a:ext>
            </a:extLst>
          </p:cNvPr>
          <p:cNvGraphicFramePr>
            <a:graphicFrameLocks noGrp="1"/>
          </p:cNvGraphicFramePr>
          <p:nvPr>
            <p:extLst>
              <p:ext uri="{D42A27DB-BD31-4B8C-83A1-F6EECF244321}">
                <p14:modId xmlns:p14="http://schemas.microsoft.com/office/powerpoint/2010/main" val="1348013369"/>
              </p:ext>
            </p:extLst>
          </p:nvPr>
        </p:nvGraphicFramePr>
        <p:xfrm>
          <a:off x="6194929" y="1625194"/>
          <a:ext cx="5677786" cy="1554480"/>
        </p:xfrm>
        <a:graphic>
          <a:graphicData uri="http://schemas.openxmlformats.org/drawingml/2006/table">
            <a:tbl>
              <a:tblPr/>
              <a:tblGrid>
                <a:gridCol w="1488558">
                  <a:extLst>
                    <a:ext uri="{9D8B030D-6E8A-4147-A177-3AD203B41FA5}">
                      <a16:colId xmlns:a16="http://schemas.microsoft.com/office/drawing/2014/main" val="3949746611"/>
                    </a:ext>
                  </a:extLst>
                </a:gridCol>
                <a:gridCol w="3048306">
                  <a:extLst>
                    <a:ext uri="{9D8B030D-6E8A-4147-A177-3AD203B41FA5}">
                      <a16:colId xmlns:a16="http://schemas.microsoft.com/office/drawing/2014/main" val="2395159293"/>
                    </a:ext>
                  </a:extLst>
                </a:gridCol>
                <a:gridCol w="1140922">
                  <a:extLst>
                    <a:ext uri="{9D8B030D-6E8A-4147-A177-3AD203B41FA5}">
                      <a16:colId xmlns:a16="http://schemas.microsoft.com/office/drawing/2014/main" val="504171077"/>
                    </a:ext>
                  </a:extLst>
                </a:gridCol>
              </a:tblGrid>
              <a:tr h="0">
                <a:tc>
                  <a:txBody>
                    <a:bodyPr/>
                    <a:lstStyle/>
                    <a:p>
                      <a:pPr algn="ctr"/>
                      <a:r>
                        <a:rPr lang="en-US" sz="1100" b="1" dirty="0"/>
                        <a:t>PAM50 </a:t>
                      </a:r>
                      <a:r>
                        <a:rPr lang="zh-CN" altLang="en-US" sz="1100" b="1" dirty="0"/>
                        <a:t>亚型</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100" b="1" dirty="0"/>
                        <a:t>主要特征</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zh-CN" altLang="en-US" sz="1100" b="1" dirty="0"/>
                        <a:t>预后</a:t>
                      </a:r>
                    </a:p>
                  </a:txBody>
                  <a:tcPr anchor="ctr">
                    <a:lnL>
                      <a:noFill/>
                    </a:lnL>
                    <a:lnR>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5055703"/>
                  </a:ext>
                </a:extLst>
              </a:tr>
              <a:tr h="0">
                <a:tc>
                  <a:txBody>
                    <a:bodyPr/>
                    <a:lstStyle/>
                    <a:p>
                      <a:pPr algn="ctr"/>
                      <a:r>
                        <a:rPr lang="en-US" sz="1100"/>
                        <a:t>Luminal A</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zh-CN" altLang="en-US" sz="1100" dirty="0"/>
                        <a:t>激素受体阳性、增殖低、基因表达稳定</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r>
                        <a:rPr lang="zh-CN" altLang="en-US" sz="1100" dirty="0"/>
                        <a:t>最佳</a:t>
                      </a:r>
                    </a:p>
                  </a:txBody>
                  <a:tcPr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180924331"/>
                  </a:ext>
                </a:extLst>
              </a:tr>
              <a:tr h="0">
                <a:tc>
                  <a:txBody>
                    <a:bodyPr/>
                    <a:lstStyle/>
                    <a:p>
                      <a:pPr algn="ctr"/>
                      <a:r>
                        <a:rPr lang="en-US" sz="1100"/>
                        <a:t>Luminal B</a:t>
                      </a:r>
                    </a:p>
                  </a:txBody>
                  <a:tcPr anchor="ctr">
                    <a:lnL>
                      <a:noFill/>
                    </a:lnL>
                    <a:lnR>
                      <a:noFill/>
                    </a:lnR>
                    <a:lnT>
                      <a:noFill/>
                    </a:lnT>
                    <a:lnB>
                      <a:noFill/>
                    </a:lnB>
                    <a:noFill/>
                  </a:tcPr>
                </a:tc>
                <a:tc>
                  <a:txBody>
                    <a:bodyPr/>
                    <a:lstStyle/>
                    <a:p>
                      <a:pPr algn="ctr"/>
                      <a:r>
                        <a:rPr lang="zh-CN" altLang="en-US" sz="1100" dirty="0"/>
                        <a:t>激素受体阳性、增殖高、部分</a:t>
                      </a:r>
                      <a:r>
                        <a:rPr lang="en-US" altLang="zh-CN" sz="1100" dirty="0"/>
                        <a:t>HER2</a:t>
                      </a:r>
                      <a:r>
                        <a:rPr lang="zh-CN" altLang="en-US" sz="1100" dirty="0"/>
                        <a:t>表达</a:t>
                      </a:r>
                    </a:p>
                  </a:txBody>
                  <a:tcPr anchor="ctr">
                    <a:lnL>
                      <a:noFill/>
                    </a:lnL>
                    <a:lnR>
                      <a:noFill/>
                    </a:lnR>
                    <a:lnT>
                      <a:noFill/>
                    </a:lnT>
                    <a:lnB>
                      <a:noFill/>
                    </a:lnB>
                    <a:noFill/>
                  </a:tcPr>
                </a:tc>
                <a:tc>
                  <a:txBody>
                    <a:bodyPr/>
                    <a:lstStyle/>
                    <a:p>
                      <a:pPr algn="ctr"/>
                      <a:r>
                        <a:rPr lang="zh-CN" altLang="en-US" sz="1100"/>
                        <a:t>中等</a:t>
                      </a:r>
                    </a:p>
                  </a:txBody>
                  <a:tcPr anchor="ctr">
                    <a:lnL>
                      <a:noFill/>
                    </a:lnL>
                    <a:lnR>
                      <a:noFill/>
                    </a:lnR>
                    <a:lnT>
                      <a:noFill/>
                    </a:lnT>
                    <a:lnB>
                      <a:noFill/>
                    </a:lnB>
                    <a:noFill/>
                  </a:tcPr>
                </a:tc>
                <a:extLst>
                  <a:ext uri="{0D108BD9-81ED-4DB2-BD59-A6C34878D82A}">
                    <a16:rowId xmlns:a16="http://schemas.microsoft.com/office/drawing/2014/main" val="1978151431"/>
                  </a:ext>
                </a:extLst>
              </a:tr>
              <a:tr h="0">
                <a:tc>
                  <a:txBody>
                    <a:bodyPr/>
                    <a:lstStyle/>
                    <a:p>
                      <a:pPr algn="ctr"/>
                      <a:r>
                        <a:rPr lang="en-US" sz="1100" dirty="0"/>
                        <a:t>HER2-enriched</a:t>
                      </a:r>
                    </a:p>
                  </a:txBody>
                  <a:tcPr anchor="ctr">
                    <a:lnL>
                      <a:noFill/>
                    </a:lnL>
                    <a:lnR>
                      <a:noFill/>
                    </a:lnR>
                    <a:lnT>
                      <a:noFill/>
                    </a:lnT>
                    <a:lnB>
                      <a:noFill/>
                    </a:lnB>
                    <a:noFill/>
                  </a:tcPr>
                </a:tc>
                <a:tc>
                  <a:txBody>
                    <a:bodyPr/>
                    <a:lstStyle/>
                    <a:p>
                      <a:pPr algn="ctr"/>
                      <a:r>
                        <a:rPr lang="en-US" sz="1100"/>
                        <a:t>HER2</a:t>
                      </a:r>
                      <a:r>
                        <a:rPr lang="zh-CN" altLang="en-US" sz="1100"/>
                        <a:t>通路激活但可能</a:t>
                      </a:r>
                      <a:r>
                        <a:rPr lang="en-US" sz="1100"/>
                        <a:t>HER2</a:t>
                      </a:r>
                      <a:r>
                        <a:rPr lang="zh-CN" altLang="en-US" sz="1100"/>
                        <a:t>蛋白阴性</a:t>
                      </a:r>
                    </a:p>
                  </a:txBody>
                  <a:tcPr anchor="ctr">
                    <a:lnL>
                      <a:noFill/>
                    </a:lnL>
                    <a:lnR>
                      <a:noFill/>
                    </a:lnR>
                    <a:lnT>
                      <a:noFill/>
                    </a:lnT>
                    <a:lnB>
                      <a:noFill/>
                    </a:lnB>
                    <a:noFill/>
                  </a:tcPr>
                </a:tc>
                <a:tc>
                  <a:txBody>
                    <a:bodyPr/>
                    <a:lstStyle/>
                    <a:p>
                      <a:pPr algn="ctr"/>
                      <a:r>
                        <a:rPr lang="zh-CN" altLang="en-US" sz="1100"/>
                        <a:t>较差</a:t>
                      </a:r>
                    </a:p>
                  </a:txBody>
                  <a:tcPr anchor="ctr">
                    <a:lnL>
                      <a:noFill/>
                    </a:lnL>
                    <a:lnR>
                      <a:noFill/>
                    </a:lnR>
                    <a:lnT>
                      <a:noFill/>
                    </a:lnT>
                    <a:lnB>
                      <a:noFill/>
                    </a:lnB>
                    <a:noFill/>
                  </a:tcPr>
                </a:tc>
                <a:extLst>
                  <a:ext uri="{0D108BD9-81ED-4DB2-BD59-A6C34878D82A}">
                    <a16:rowId xmlns:a16="http://schemas.microsoft.com/office/drawing/2014/main" val="425153393"/>
                  </a:ext>
                </a:extLst>
              </a:tr>
              <a:tr h="0">
                <a:tc>
                  <a:txBody>
                    <a:bodyPr/>
                    <a:lstStyle/>
                    <a:p>
                      <a:pPr algn="ctr"/>
                      <a:r>
                        <a:rPr lang="en-US" sz="1100" dirty="0"/>
                        <a:t>Basal-like</a:t>
                      </a:r>
                    </a:p>
                  </a:txBody>
                  <a:tcPr anchor="ctr">
                    <a:lnL>
                      <a:noFill/>
                    </a:lnL>
                    <a:lnR>
                      <a:noFill/>
                    </a:lnR>
                    <a:lnT>
                      <a:noFill/>
                    </a:lnT>
                    <a:lnB>
                      <a:noFill/>
                    </a:lnB>
                    <a:noFill/>
                  </a:tcPr>
                </a:tc>
                <a:tc>
                  <a:txBody>
                    <a:bodyPr/>
                    <a:lstStyle/>
                    <a:p>
                      <a:pPr algn="ctr"/>
                      <a:r>
                        <a:rPr lang="zh-CN" altLang="en-US" sz="1100"/>
                        <a:t>类似</a:t>
                      </a:r>
                      <a:r>
                        <a:rPr lang="en-US" altLang="zh-CN" sz="1100"/>
                        <a:t>TNBC</a:t>
                      </a:r>
                      <a:r>
                        <a:rPr lang="zh-CN" altLang="en-US" sz="1100"/>
                        <a:t>，细胞分裂活跃、</a:t>
                      </a:r>
                      <a:r>
                        <a:rPr lang="en-US" altLang="zh-CN" sz="1100"/>
                        <a:t>p53</a:t>
                      </a:r>
                      <a:r>
                        <a:rPr lang="zh-CN" altLang="en-US" sz="1100"/>
                        <a:t>突变多</a:t>
                      </a:r>
                    </a:p>
                  </a:txBody>
                  <a:tcPr anchor="ctr">
                    <a:lnL>
                      <a:noFill/>
                    </a:lnL>
                    <a:lnR>
                      <a:noFill/>
                    </a:lnR>
                    <a:lnT>
                      <a:noFill/>
                    </a:lnT>
                    <a:lnB>
                      <a:noFill/>
                    </a:lnB>
                    <a:noFill/>
                  </a:tcPr>
                </a:tc>
                <a:tc>
                  <a:txBody>
                    <a:bodyPr/>
                    <a:lstStyle/>
                    <a:p>
                      <a:pPr algn="ctr"/>
                      <a:r>
                        <a:rPr lang="zh-CN" altLang="en-US" sz="1100"/>
                        <a:t>最差</a:t>
                      </a:r>
                    </a:p>
                  </a:txBody>
                  <a:tcPr anchor="ctr">
                    <a:lnL>
                      <a:noFill/>
                    </a:lnL>
                    <a:lnR>
                      <a:noFill/>
                    </a:lnR>
                    <a:lnT>
                      <a:noFill/>
                    </a:lnT>
                    <a:lnB>
                      <a:noFill/>
                    </a:lnB>
                    <a:noFill/>
                  </a:tcPr>
                </a:tc>
                <a:extLst>
                  <a:ext uri="{0D108BD9-81ED-4DB2-BD59-A6C34878D82A}">
                    <a16:rowId xmlns:a16="http://schemas.microsoft.com/office/drawing/2014/main" val="2354860416"/>
                  </a:ext>
                </a:extLst>
              </a:tr>
              <a:tr h="0">
                <a:tc>
                  <a:txBody>
                    <a:bodyPr/>
                    <a:lstStyle/>
                    <a:p>
                      <a:pPr algn="ctr"/>
                      <a:r>
                        <a:rPr lang="en-US" sz="1100" dirty="0"/>
                        <a:t>Normal-like</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zh-CN" altLang="en-US" sz="1100" dirty="0"/>
                        <a:t>接近正常乳腺组织，临床意义不明确</a:t>
                      </a:r>
                    </a:p>
                  </a:txBody>
                  <a:tcPr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a:r>
                        <a:rPr lang="zh-CN" altLang="en-US" sz="1100" dirty="0"/>
                        <a:t>待定</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021553"/>
                  </a:ext>
                </a:extLst>
              </a:tr>
            </a:tbl>
          </a:graphicData>
        </a:graphic>
      </p:graphicFrame>
      <p:sp>
        <p:nvSpPr>
          <p:cNvPr id="33" name="文本框 32">
            <a:extLst>
              <a:ext uri="{FF2B5EF4-FFF2-40B4-BE49-F238E27FC236}">
                <a16:creationId xmlns:a16="http://schemas.microsoft.com/office/drawing/2014/main" id="{E021A4E0-8E92-A691-71A1-F52107521023}"/>
              </a:ext>
            </a:extLst>
          </p:cNvPr>
          <p:cNvSpPr txBox="1"/>
          <p:nvPr/>
        </p:nvSpPr>
        <p:spPr>
          <a:xfrm>
            <a:off x="7427741" y="1334052"/>
            <a:ext cx="3212162" cy="30777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表</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乳腺癌 </a:t>
            </a:r>
            <a:r>
              <a:rPr lang="en-US" altLang="zh-CN" sz="1400" dirty="0">
                <a:latin typeface="微软雅黑" panose="020B0503020204020204" pitchFamily="34" charset="-122"/>
                <a:ea typeface="微软雅黑" panose="020B0503020204020204" pitchFamily="34" charset="-122"/>
              </a:rPr>
              <a:t>PAM50 </a:t>
            </a:r>
            <a:r>
              <a:rPr lang="zh-CN" altLang="en-US" sz="1400" dirty="0">
                <a:latin typeface="微软雅黑" panose="020B0503020204020204" pitchFamily="34" charset="-122"/>
                <a:ea typeface="微软雅黑" panose="020B0503020204020204" pitchFamily="34" charset="-122"/>
              </a:rPr>
              <a:t>分型方法亚型分类</a:t>
            </a:r>
          </a:p>
        </p:txBody>
      </p:sp>
      <p:sp>
        <p:nvSpPr>
          <p:cNvPr id="35" name="文本框 34">
            <a:extLst>
              <a:ext uri="{FF2B5EF4-FFF2-40B4-BE49-F238E27FC236}">
                <a16:creationId xmlns:a16="http://schemas.microsoft.com/office/drawing/2014/main" id="{A69935ED-7E8B-3E93-A1C5-A1631DCDDAF5}"/>
              </a:ext>
            </a:extLst>
          </p:cNvPr>
          <p:cNvSpPr txBox="1"/>
          <p:nvPr/>
        </p:nvSpPr>
        <p:spPr>
          <a:xfrm>
            <a:off x="6082106" y="3154864"/>
            <a:ext cx="5989674" cy="882934"/>
          </a:xfrm>
          <a:prstGeom prst="rect">
            <a:avLst/>
          </a:prstGeom>
          <a:noFill/>
        </p:spPr>
        <p:txBody>
          <a:bodyPr wrap="square">
            <a:spAutoFit/>
          </a:bodyPr>
          <a:lstStyle/>
          <a:p>
            <a:pPr algn="just">
              <a:lnSpc>
                <a:spcPct val="120000"/>
              </a:lnSpc>
            </a:pPr>
            <a:r>
              <a:rPr lang="en-US" altLang="zh-CN" sz="16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PAM50 </a:t>
            </a:r>
            <a:r>
              <a:rPr lang="zh-CN" altLang="en-US" sz="1400" dirty="0">
                <a:latin typeface="微软雅黑" panose="020B0503020204020204" pitchFamily="34" charset="-122"/>
                <a:ea typeface="微软雅黑" panose="020B0503020204020204" pitchFamily="34" charset="-122"/>
              </a:rPr>
              <a:t>分型是一种基于</a:t>
            </a:r>
            <a:r>
              <a:rPr lang="en-US" altLang="zh-CN" sz="1400" dirty="0">
                <a:latin typeface="微软雅黑" panose="020B0503020204020204" pitchFamily="34" charset="-122"/>
                <a:ea typeface="微软雅黑" panose="020B0503020204020204" pitchFamily="34" charset="-122"/>
              </a:rPr>
              <a:t>50</a:t>
            </a:r>
            <a:r>
              <a:rPr lang="zh-CN" altLang="en-US" sz="1400" dirty="0">
                <a:latin typeface="微软雅黑" panose="020B0503020204020204" pitchFamily="34" charset="-122"/>
                <a:ea typeface="微软雅黑" panose="020B0503020204020204" pitchFamily="34" charset="-122"/>
              </a:rPr>
              <a:t>个关键乳腺癌相关基因的表达模式对肿瘤进行分类的分子分型方法</a:t>
            </a:r>
            <a:r>
              <a:rPr lang="en-US" altLang="zh-CN" sz="1400" baseline="30000" dirty="0">
                <a:latin typeface="微软雅黑" panose="020B0503020204020204" pitchFamily="34" charset="-122"/>
                <a:ea typeface="微软雅黑" panose="020B0503020204020204" pitchFamily="34" charset="-122"/>
              </a:rPr>
              <a:t>[3-4] </a:t>
            </a:r>
            <a:r>
              <a:rPr lang="zh-CN" altLang="en-US" sz="1400" dirty="0">
                <a:latin typeface="微软雅黑" panose="020B0503020204020204" pitchFamily="34" charset="-122"/>
                <a:ea typeface="微软雅黑" panose="020B0503020204020204" pitchFamily="34" charset="-122"/>
              </a:rPr>
              <a:t>，代表了“内在亚型（</a:t>
            </a:r>
            <a:r>
              <a:rPr lang="en-US" altLang="zh-CN" sz="1400" dirty="0">
                <a:latin typeface="微软雅黑" panose="020B0503020204020204" pitchFamily="34" charset="-122"/>
                <a:ea typeface="微软雅黑" panose="020B0503020204020204" pitchFamily="34" charset="-122"/>
              </a:rPr>
              <a:t>intrinsic subtype</a:t>
            </a:r>
            <a:r>
              <a:rPr lang="zh-CN" altLang="en-US" sz="1400" dirty="0">
                <a:latin typeface="微软雅黑" panose="020B0503020204020204" pitchFamily="34" charset="-122"/>
                <a:ea typeface="微软雅黑" panose="020B0503020204020204" pitchFamily="34" charset="-122"/>
              </a:rPr>
              <a:t>）”的分型标准。</a:t>
            </a:r>
            <a:endParaRPr lang="zh-CN" altLang="en-US" sz="16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FEBD59CD-E329-E9AB-29F0-6187DBCF6E09}"/>
              </a:ext>
            </a:extLst>
          </p:cNvPr>
          <p:cNvSpPr txBox="1"/>
          <p:nvPr/>
        </p:nvSpPr>
        <p:spPr>
          <a:xfrm>
            <a:off x="387041" y="3960934"/>
            <a:ext cx="5369027" cy="987578"/>
          </a:xfrm>
          <a:prstGeom prst="rect">
            <a:avLst/>
          </a:prstGeom>
          <a:noFill/>
        </p:spPr>
        <p:txBody>
          <a:bodyPr wrap="square">
            <a:spAutoFit/>
          </a:bodyPr>
          <a:lstStyle/>
          <a:p>
            <a:pPr algn="just">
              <a:lnSpc>
                <a:spcPts val="2400"/>
              </a:lnSpc>
            </a:pPr>
            <a:r>
              <a:rPr lang="zh-CN" altLang="en-US" sz="1600" b="1" dirty="0">
                <a:latin typeface="微软雅黑" panose="020B0503020204020204" pitchFamily="34" charset="-122"/>
                <a:ea typeface="微软雅黑" panose="020B0503020204020204" pitchFamily="34" charset="-122"/>
              </a:rPr>
              <a:t>优点</a:t>
            </a:r>
            <a:r>
              <a:rPr lang="zh-CN" altLang="en-US" sz="1600" dirty="0">
                <a:latin typeface="微软雅黑" panose="020B0503020204020204" pitchFamily="34" charset="-122"/>
                <a:ea typeface="微软雅黑" panose="020B0503020204020204" pitchFamily="34" charset="-122"/>
              </a:rPr>
              <a:t>：方法简单、易操作，成本低，适合临床广泛使用。</a:t>
            </a:r>
            <a:br>
              <a:rPr lang="zh-CN" altLang="en-US" sz="1600" dirty="0">
                <a:latin typeface="微软雅黑" panose="020B0503020204020204" pitchFamily="34" charset="-122"/>
                <a:ea typeface="微软雅黑" panose="020B0503020204020204" pitchFamily="34" charset="-122"/>
              </a:rPr>
            </a:br>
            <a:r>
              <a:rPr lang="zh-CN" altLang="en-US" sz="1600" b="1" dirty="0">
                <a:latin typeface="微软雅黑" panose="020B0503020204020204" pitchFamily="34" charset="-122"/>
                <a:ea typeface="微软雅黑" panose="020B0503020204020204" pitchFamily="34" charset="-122"/>
              </a:rPr>
              <a:t>局限</a:t>
            </a:r>
            <a:r>
              <a:rPr lang="zh-CN" altLang="en-US" sz="1600" dirty="0">
                <a:latin typeface="微软雅黑" panose="020B0503020204020204" pitchFamily="34" charset="-122"/>
                <a:ea typeface="微软雅黑" panose="020B0503020204020204" pitchFamily="34" charset="-122"/>
              </a:rPr>
              <a:t>：依赖主观判读，难以反映肿瘤的分子异质性；某些病例难以归类。</a:t>
            </a:r>
          </a:p>
        </p:txBody>
      </p:sp>
      <p:sp>
        <p:nvSpPr>
          <p:cNvPr id="40" name="文本框 39">
            <a:extLst>
              <a:ext uri="{FF2B5EF4-FFF2-40B4-BE49-F238E27FC236}">
                <a16:creationId xmlns:a16="http://schemas.microsoft.com/office/drawing/2014/main" id="{1E67B9EC-4A42-24EC-9808-049766DC09D5}"/>
              </a:ext>
            </a:extLst>
          </p:cNvPr>
          <p:cNvSpPr txBox="1"/>
          <p:nvPr/>
        </p:nvSpPr>
        <p:spPr>
          <a:xfrm>
            <a:off x="6082105" y="4048419"/>
            <a:ext cx="5900676" cy="987578"/>
          </a:xfrm>
          <a:prstGeom prst="rect">
            <a:avLst/>
          </a:prstGeom>
          <a:noFill/>
        </p:spPr>
        <p:txBody>
          <a:bodyPr wrap="square">
            <a:spAutoFit/>
          </a:bodyPr>
          <a:lstStyle/>
          <a:p>
            <a:pPr algn="just">
              <a:lnSpc>
                <a:spcPts val="2400"/>
              </a:lnSpc>
            </a:pPr>
            <a:r>
              <a:rPr lang="zh-CN" altLang="en-US" sz="1600" b="1" dirty="0">
                <a:latin typeface="微软雅黑" panose="020B0503020204020204" pitchFamily="34" charset="-122"/>
                <a:ea typeface="微软雅黑" panose="020B0503020204020204" pitchFamily="34" charset="-122"/>
              </a:rPr>
              <a:t>优点：</a:t>
            </a:r>
            <a:r>
              <a:rPr lang="zh-CN" altLang="en-US" sz="1600" dirty="0">
                <a:latin typeface="微软雅黑" panose="020B0503020204020204" pitchFamily="34" charset="-122"/>
                <a:ea typeface="微软雅黑" panose="020B0503020204020204" pitchFamily="34" charset="-122"/>
              </a:rPr>
              <a:t>基于客观的高通量基因表达谱，分类更精细稳定；可以揭示同一</a:t>
            </a:r>
            <a:r>
              <a:rPr lang="en-US" altLang="zh-CN" sz="1600" dirty="0">
                <a:latin typeface="微软雅黑" panose="020B0503020204020204" pitchFamily="34" charset="-122"/>
                <a:ea typeface="微软雅黑" panose="020B0503020204020204" pitchFamily="34" charset="-122"/>
              </a:rPr>
              <a:t>IHC</a:t>
            </a:r>
            <a:r>
              <a:rPr lang="zh-CN" altLang="en-US" sz="1600" dirty="0">
                <a:latin typeface="微软雅黑" panose="020B0503020204020204" pitchFamily="34" charset="-122"/>
                <a:ea typeface="微软雅黑" panose="020B0503020204020204" pitchFamily="34" charset="-122"/>
              </a:rPr>
              <a:t>亚型中隐藏的分子异质性；治疗反应预测能力强。</a:t>
            </a:r>
            <a:endParaRPr lang="en-US" altLang="zh-CN" sz="1600" dirty="0">
              <a:latin typeface="微软雅黑" panose="020B0503020204020204" pitchFamily="34" charset="-122"/>
              <a:ea typeface="微软雅黑" panose="020B0503020204020204" pitchFamily="34" charset="-122"/>
            </a:endParaRPr>
          </a:p>
          <a:p>
            <a:pPr>
              <a:lnSpc>
                <a:spcPts val="2400"/>
              </a:lnSpc>
            </a:pPr>
            <a:r>
              <a:rPr lang="zh-CN" altLang="en-US" sz="1600" b="1" dirty="0">
                <a:latin typeface="微软雅黑" panose="020B0503020204020204" pitchFamily="34" charset="-122"/>
                <a:ea typeface="微软雅黑" panose="020B0503020204020204" pitchFamily="34" charset="-122"/>
              </a:rPr>
              <a:t>局限</a:t>
            </a:r>
            <a:r>
              <a:rPr lang="zh-CN" altLang="en-US" sz="1600" dirty="0">
                <a:latin typeface="微软雅黑" panose="020B0503020204020204" pitchFamily="34" charset="-122"/>
                <a:ea typeface="微软雅黑" panose="020B0503020204020204" pitchFamily="34" charset="-122"/>
              </a:rPr>
              <a:t>：成本较高；需要特定平台和标准化流程。</a:t>
            </a:r>
          </a:p>
        </p:txBody>
      </p:sp>
    </p:spTree>
    <p:extLst>
      <p:ext uri="{BB962C8B-B14F-4D97-AF65-F5344CB8AC3E}">
        <p14:creationId xmlns:p14="http://schemas.microsoft.com/office/powerpoint/2010/main" val="41254082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BEA0318E-4891-9C12-B406-B62F18006C6B}"/>
              </a:ext>
            </a:extLst>
          </p:cNvPr>
          <p:cNvCxnSpPr>
            <a:cxnSpLocks/>
            <a:stCxn id="23" idx="3"/>
          </p:cNvCxnSpPr>
          <p:nvPr/>
        </p:nvCxnSpPr>
        <p:spPr>
          <a:xfrm flipV="1">
            <a:off x="3964920" y="623737"/>
            <a:ext cx="6898906"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D28A628-71EB-7F82-0D36-86ACAE430795}"/>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1.2</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A3AC33ED-7DF7-BA4A-1C25-C2DF92A854B4}"/>
              </a:ext>
            </a:extLst>
          </p:cNvPr>
          <p:cNvSpPr txBox="1"/>
          <p:nvPr/>
        </p:nvSpPr>
        <p:spPr>
          <a:xfrm>
            <a:off x="1010265" y="410905"/>
            <a:ext cx="2954655" cy="461665"/>
          </a:xfrm>
          <a:prstGeom prst="rect">
            <a:avLst/>
          </a:prstGeom>
          <a:noFill/>
        </p:spPr>
        <p:txBody>
          <a:bodyPr wrap="none" rtlCol="0">
            <a:spAutoFit/>
          </a:bodyPr>
          <a:lstStyle/>
          <a:p>
            <a:r>
              <a:rPr lang="zh-CN" altLang="en-US" sz="2400" b="1" dirty="0">
                <a:latin typeface="+mj-ea"/>
                <a:ea typeface="+mj-ea"/>
              </a:rPr>
              <a:t>方法背景与问题挑战</a:t>
            </a:r>
          </a:p>
        </p:txBody>
      </p:sp>
      <p:sp>
        <p:nvSpPr>
          <p:cNvPr id="10" name="文本框 9">
            <a:extLst>
              <a:ext uri="{FF2B5EF4-FFF2-40B4-BE49-F238E27FC236}">
                <a16:creationId xmlns:a16="http://schemas.microsoft.com/office/drawing/2014/main" id="{206F7598-3FA4-A373-B8C3-B252566F0323}"/>
              </a:ext>
            </a:extLst>
          </p:cNvPr>
          <p:cNvSpPr txBox="1"/>
          <p:nvPr/>
        </p:nvSpPr>
        <p:spPr>
          <a:xfrm>
            <a:off x="182915" y="4772168"/>
            <a:ext cx="5381459" cy="905248"/>
          </a:xfrm>
          <a:prstGeom prst="rect">
            <a:avLst/>
          </a:prstGeom>
          <a:noFill/>
        </p:spPr>
        <p:txBody>
          <a:bodyPr wrap="square" rtlCol="0">
            <a:spAutoFit/>
          </a:bodyPr>
          <a:lstStyle/>
          <a:p>
            <a:pPr marL="285750" indent="-285750">
              <a:lnSpc>
                <a:spcPct val="130000"/>
              </a:lnSpc>
              <a:buClr>
                <a:schemeClr val="accent1"/>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基因组数据具有典型的“高维度、低样本量”（</a:t>
            </a:r>
            <a:r>
              <a:rPr lang="en-US" altLang="zh-CN" sz="1400" dirty="0">
                <a:latin typeface="微软雅黑" panose="020B0503020204020204" pitchFamily="34" charset="-122"/>
                <a:ea typeface="微软雅黑" panose="020B0503020204020204" pitchFamily="34" charset="-122"/>
              </a:rPr>
              <a:t>HDLSS</a:t>
            </a:r>
            <a:r>
              <a:rPr lang="zh-CN" altLang="en-US" sz="1400" dirty="0">
                <a:latin typeface="微软雅黑" panose="020B0503020204020204" pitchFamily="34" charset="-122"/>
                <a:ea typeface="微软雅黑" panose="020B0503020204020204" pitchFamily="34" charset="-122"/>
              </a:rPr>
              <a:t>）特征</a:t>
            </a:r>
          </a:p>
          <a:p>
            <a:pPr marL="285750" indent="-285750">
              <a:lnSpc>
                <a:spcPct val="130000"/>
              </a:lnSpc>
              <a:buClr>
                <a:schemeClr val="accent1"/>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数据中存在大量噪声和冗余信息</a:t>
            </a:r>
          </a:p>
          <a:p>
            <a:pPr marL="285750" indent="-285750">
              <a:lnSpc>
                <a:spcPct val="130000"/>
              </a:lnSpc>
              <a:buClr>
                <a:schemeClr val="accent1"/>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部分亚型特征相似，界限模糊，且存在样本不平衡问题</a:t>
            </a:r>
            <a:endParaRPr lang="en-US" altLang="zh-CN"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EE7BCD9-D8DC-8794-0533-952ADD748617}"/>
              </a:ext>
            </a:extLst>
          </p:cNvPr>
          <p:cNvSpPr txBox="1"/>
          <p:nvPr/>
        </p:nvSpPr>
        <p:spPr>
          <a:xfrm>
            <a:off x="202833" y="4428319"/>
            <a:ext cx="5703263" cy="400110"/>
          </a:xfrm>
          <a:prstGeom prst="rect">
            <a:avLst/>
          </a:prstGeom>
          <a:noFill/>
        </p:spPr>
        <p:txBody>
          <a:bodyPr wrap="square" rtlCol="0">
            <a:spAutoFit/>
          </a:bodyPr>
          <a:lstStyle/>
          <a:p>
            <a:r>
              <a:rPr lang="zh-CN" altLang="en-US" sz="2000" b="1" dirty="0">
                <a:solidFill>
                  <a:schemeClr val="accent1"/>
                </a:solidFill>
                <a:latin typeface="+mj-ea"/>
                <a:ea typeface="+mj-ea"/>
              </a:rPr>
              <a:t>机器学习面临的挑战</a:t>
            </a:r>
          </a:p>
        </p:txBody>
      </p:sp>
      <p:grpSp>
        <p:nvGrpSpPr>
          <p:cNvPr id="5" name="组合 4">
            <a:extLst>
              <a:ext uri="{FF2B5EF4-FFF2-40B4-BE49-F238E27FC236}">
                <a16:creationId xmlns:a16="http://schemas.microsoft.com/office/drawing/2014/main" id="{2BABF144-250B-0701-2CBA-93706EDDE59E}"/>
              </a:ext>
            </a:extLst>
          </p:cNvPr>
          <p:cNvGrpSpPr/>
          <p:nvPr/>
        </p:nvGrpSpPr>
        <p:grpSpPr>
          <a:xfrm>
            <a:off x="461850" y="1017690"/>
            <a:ext cx="4831100" cy="3064076"/>
            <a:chOff x="154340" y="1045891"/>
            <a:chExt cx="5689676" cy="3825229"/>
          </a:xfrm>
        </p:grpSpPr>
        <p:sp>
          <p:nvSpPr>
            <p:cNvPr id="68" name="矩形 67">
              <a:extLst>
                <a:ext uri="{FF2B5EF4-FFF2-40B4-BE49-F238E27FC236}">
                  <a16:creationId xmlns:a16="http://schemas.microsoft.com/office/drawing/2014/main" id="{B94BE86B-94D6-9452-1BF2-8552E7330394}"/>
                </a:ext>
              </a:extLst>
            </p:cNvPr>
            <p:cNvSpPr/>
            <p:nvPr/>
          </p:nvSpPr>
          <p:spPr>
            <a:xfrm>
              <a:off x="268640" y="1160191"/>
              <a:ext cx="5575376" cy="3710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67" name="图片 66">
              <a:extLst>
                <a:ext uri="{FF2B5EF4-FFF2-40B4-BE49-F238E27FC236}">
                  <a16:creationId xmlns:a16="http://schemas.microsoft.com/office/drawing/2014/main" id="{576CBFDE-D370-67DE-0C8C-A3BC0FD4E51B}"/>
                </a:ext>
              </a:extLst>
            </p:cNvPr>
            <p:cNvPicPr>
              <a:picLocks noChangeAspect="1"/>
            </p:cNvPicPr>
            <p:nvPr/>
          </p:nvPicPr>
          <p:blipFill rotWithShape="1">
            <a:blip r:embed="rId3">
              <a:extLst>
                <a:ext uri="{28A0092B-C50C-407E-A947-70E740481C1C}">
                  <a14:useLocalDpi xmlns:a14="http://schemas.microsoft.com/office/drawing/2010/main" val="0"/>
                </a:ext>
              </a:extLst>
            </a:blip>
            <a:srcRect l="1873" r="1873"/>
            <a:stretch/>
          </p:blipFill>
          <p:spPr>
            <a:xfrm>
              <a:off x="154340" y="1045891"/>
              <a:ext cx="5575376" cy="3710929"/>
            </a:xfrm>
            <a:prstGeom prst="rect">
              <a:avLst/>
            </a:prstGeom>
            <a:ln>
              <a:solidFill>
                <a:schemeClr val="accent1"/>
              </a:solidFill>
            </a:ln>
          </p:spPr>
        </p:pic>
      </p:grpSp>
      <p:sp>
        <p:nvSpPr>
          <p:cNvPr id="75" name="灯片编号占位符 74">
            <a:extLst>
              <a:ext uri="{FF2B5EF4-FFF2-40B4-BE49-F238E27FC236}">
                <a16:creationId xmlns:a16="http://schemas.microsoft.com/office/drawing/2014/main" id="{1C0D57CD-0D25-DF4E-4EC2-D8FA366F097A}"/>
              </a:ext>
            </a:extLst>
          </p:cNvPr>
          <p:cNvSpPr>
            <a:spLocks noGrp="1"/>
          </p:cNvSpPr>
          <p:nvPr>
            <p:ph type="sldNum" sz="quarter" idx="12"/>
          </p:nvPr>
        </p:nvSpPr>
        <p:spPr/>
        <p:txBody>
          <a:bodyPr/>
          <a:lstStyle/>
          <a:p>
            <a:fld id="{85D2FA34-3331-43EB-8D25-5E71EBC8F04D}" type="slidenum">
              <a:rPr lang="zh-CN" altLang="en-US" smtClean="0"/>
              <a:t>6</a:t>
            </a:fld>
            <a:endParaRPr lang="zh-CN" altLang="en-US"/>
          </a:p>
        </p:txBody>
      </p:sp>
      <p:sp>
        <p:nvSpPr>
          <p:cNvPr id="76" name="文本框 75">
            <a:extLst>
              <a:ext uri="{FF2B5EF4-FFF2-40B4-BE49-F238E27FC236}">
                <a16:creationId xmlns:a16="http://schemas.microsoft.com/office/drawing/2014/main" id="{53759556-B627-AA59-6993-91B8BBC402A9}"/>
              </a:ext>
            </a:extLst>
          </p:cNvPr>
          <p:cNvSpPr txBox="1"/>
          <p:nvPr/>
        </p:nvSpPr>
        <p:spPr>
          <a:xfrm>
            <a:off x="1092596" y="4101022"/>
            <a:ext cx="3177473"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1.3 </a:t>
            </a:r>
            <a:r>
              <a:rPr lang="en-US" altLang="zh-CN" sz="1100" dirty="0" err="1">
                <a:latin typeface="微软雅黑" panose="020B0503020204020204" pitchFamily="34" charset="-122"/>
                <a:ea typeface="微软雅黑" panose="020B0503020204020204" pitchFamily="34" charset="-122"/>
              </a:rPr>
              <a:t>XGBoost</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模型预测</a:t>
            </a:r>
            <a:r>
              <a:rPr lang="en-US" altLang="zh-CN" sz="1100" dirty="0">
                <a:latin typeface="微软雅黑" panose="020B0503020204020204" pitchFamily="34" charset="-122"/>
                <a:ea typeface="微软雅黑" panose="020B0503020204020204" pitchFamily="34" charset="-122"/>
              </a:rPr>
              <a:t>BRCA1</a:t>
            </a:r>
            <a:r>
              <a:rPr lang="zh-CN" altLang="en-US" sz="1100" dirty="0">
                <a:latin typeface="微软雅黑" panose="020B0503020204020204" pitchFamily="34" charset="-122"/>
                <a:ea typeface="微软雅黑" panose="020B0503020204020204" pitchFamily="34" charset="-122"/>
              </a:rPr>
              <a:t>概率工作流程</a:t>
            </a:r>
            <a:r>
              <a:rPr lang="en-US" altLang="zh-CN" sz="1100" baseline="30000" dirty="0">
                <a:latin typeface="微软雅黑" panose="020B0503020204020204" pitchFamily="34" charset="-122"/>
                <a:ea typeface="微软雅黑" panose="020B0503020204020204" pitchFamily="34" charset="-122"/>
              </a:rPr>
              <a:t>[5]</a:t>
            </a:r>
            <a:endParaRPr lang="zh-CN" altLang="en-US" sz="11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C6AAFF5B-DA46-AD4A-0563-1722A0FDE1CC}"/>
              </a:ext>
            </a:extLst>
          </p:cNvPr>
          <p:cNvGrpSpPr/>
          <p:nvPr/>
        </p:nvGrpSpPr>
        <p:grpSpPr>
          <a:xfrm>
            <a:off x="182915" y="5740396"/>
            <a:ext cx="11826170" cy="532285"/>
            <a:chOff x="154340" y="6180952"/>
            <a:chExt cx="11826170" cy="532285"/>
          </a:xfrm>
        </p:grpSpPr>
        <p:sp>
          <p:nvSpPr>
            <p:cNvPr id="2" name="矩形 1">
              <a:extLst>
                <a:ext uri="{FF2B5EF4-FFF2-40B4-BE49-F238E27FC236}">
                  <a16:creationId xmlns:a16="http://schemas.microsoft.com/office/drawing/2014/main" id="{4643AD3A-AFB5-88FA-181B-A83FEEBCC25D}"/>
                </a:ext>
              </a:extLst>
            </p:cNvPr>
            <p:cNvSpPr/>
            <p:nvPr/>
          </p:nvSpPr>
          <p:spPr>
            <a:xfrm>
              <a:off x="154340" y="6180952"/>
              <a:ext cx="11826170" cy="532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dirty="0">
                <a:latin typeface="+mj-ea"/>
                <a:ea typeface="+mj-ea"/>
              </a:endParaRPr>
            </a:p>
          </p:txBody>
        </p:sp>
        <p:sp>
          <p:nvSpPr>
            <p:cNvPr id="3" name="文本框 2">
              <a:extLst>
                <a:ext uri="{FF2B5EF4-FFF2-40B4-BE49-F238E27FC236}">
                  <a16:creationId xmlns:a16="http://schemas.microsoft.com/office/drawing/2014/main" id="{366321EA-717C-4F87-2D5D-05D5484DD031}"/>
                </a:ext>
              </a:extLst>
            </p:cNvPr>
            <p:cNvSpPr txBox="1"/>
            <p:nvPr/>
          </p:nvSpPr>
          <p:spPr>
            <a:xfrm>
              <a:off x="154342" y="6208273"/>
              <a:ext cx="11826168" cy="417358"/>
            </a:xfrm>
            <a:prstGeom prst="rect">
              <a:avLst/>
            </a:prstGeom>
            <a:noFill/>
          </p:spPr>
          <p:txBody>
            <a:bodyPr wrap="square" rtlCol="0">
              <a:spAutoFit/>
            </a:bodyPr>
            <a:lstStyle/>
            <a:p>
              <a:pPr algn="ctr">
                <a:lnSpc>
                  <a:spcPct val="130000"/>
                </a:lnSpc>
              </a:pPr>
              <a:r>
                <a:rPr lang="zh-CN" altLang="en-US" b="1" dirty="0">
                  <a:solidFill>
                    <a:schemeClr val="bg1"/>
                  </a:solidFill>
                  <a:latin typeface="微软雅黑" panose="020B0503020204020204" pitchFamily="34" charset="-122"/>
                  <a:ea typeface="微软雅黑" panose="020B0503020204020204" pitchFamily="34" charset="-122"/>
                </a:rPr>
                <a:t>机器学习可挖掘</a:t>
              </a:r>
              <a:r>
                <a:rPr lang="en-US" altLang="zh-CN" b="1" dirty="0">
                  <a:solidFill>
                    <a:schemeClr val="bg1"/>
                  </a:solidFill>
                  <a:latin typeface="微软雅黑" panose="020B0503020204020204" pitchFamily="34" charset="-122"/>
                  <a:ea typeface="微软雅黑" panose="020B0503020204020204" pitchFamily="34" charset="-122"/>
                </a:rPr>
                <a:t>BRCA</a:t>
              </a:r>
              <a:r>
                <a:rPr lang="zh-CN" altLang="en-US" b="1" dirty="0">
                  <a:solidFill>
                    <a:schemeClr val="bg1"/>
                  </a:solidFill>
                  <a:latin typeface="微软雅黑" panose="020B0503020204020204" pitchFamily="34" charset="-122"/>
                  <a:ea typeface="微软雅黑" panose="020B0503020204020204" pitchFamily="34" charset="-122"/>
                </a:rPr>
                <a:t>相关基因表达潜在模式，高效识别乳腺癌分子亚型与致病风险，助力乳腺癌早筛与个体化诊疗</a:t>
              </a:r>
            </a:p>
          </p:txBody>
        </p:sp>
      </p:grpSp>
      <p:sp>
        <p:nvSpPr>
          <p:cNvPr id="16" name="文本框 15">
            <a:extLst>
              <a:ext uri="{FF2B5EF4-FFF2-40B4-BE49-F238E27FC236}">
                <a16:creationId xmlns:a16="http://schemas.microsoft.com/office/drawing/2014/main" id="{FCE71E09-BABE-6284-E14B-81BE013BC798}"/>
              </a:ext>
            </a:extLst>
          </p:cNvPr>
          <p:cNvSpPr txBox="1"/>
          <p:nvPr/>
        </p:nvSpPr>
        <p:spPr>
          <a:xfrm>
            <a:off x="5390002" y="656529"/>
            <a:ext cx="6619083" cy="1661609"/>
          </a:xfrm>
          <a:prstGeom prst="rect">
            <a:avLst/>
          </a:prstGeom>
          <a:noFill/>
        </p:spPr>
        <p:txBody>
          <a:bodyPr wrap="square">
            <a:spAutoFit/>
          </a:bodyPr>
          <a:lstStyle/>
          <a:p>
            <a:pPr algn="just">
              <a:lnSpc>
                <a:spcPct val="130000"/>
              </a:lnSpc>
              <a:buClr>
                <a:schemeClr val="accent1"/>
              </a:buClr>
            </a:pPr>
            <a:r>
              <a:rPr lang="en-US" altLang="zh-CN" sz="1600" dirty="0">
                <a:latin typeface="微软雅黑" panose="020B0503020204020204" pitchFamily="34" charset="-122"/>
                <a:ea typeface="微软雅黑" panose="020B0503020204020204" pitchFamily="34" charset="-122"/>
              </a:rPr>
              <a:t>       Wu </a:t>
            </a:r>
            <a:r>
              <a:rPr lang="zh-CN" altLang="en-US" sz="1600" dirty="0">
                <a:latin typeface="微软雅黑" panose="020B0503020204020204" pitchFamily="34" charset="-122"/>
                <a:ea typeface="微软雅黑" panose="020B0503020204020204" pitchFamily="34" charset="-122"/>
              </a:rPr>
              <a:t>等人利用</a:t>
            </a:r>
            <a:r>
              <a:rPr lang="en-US" altLang="zh-CN" sz="1600" dirty="0">
                <a:latin typeface="微软雅黑" panose="020B0503020204020204" pitchFamily="34" charset="-122"/>
                <a:ea typeface="微软雅黑" panose="020B0503020204020204" pitchFamily="34" charset="-122"/>
              </a:rPr>
              <a:t>TCGA </a:t>
            </a:r>
            <a:r>
              <a:rPr lang="zh-CN" altLang="en-US" sz="1600" dirty="0">
                <a:latin typeface="微软雅黑" panose="020B0503020204020204" pitchFamily="34" charset="-122"/>
                <a:ea typeface="微软雅黑" panose="020B0503020204020204" pitchFamily="34" charset="-122"/>
              </a:rPr>
              <a:t>数据库中的大规模乳腺癌转录组数据，系统地训练并比较了包括</a:t>
            </a:r>
            <a:r>
              <a:rPr lang="en-US" altLang="zh-CN" sz="1600" b="1" dirty="0">
                <a:latin typeface="微软雅黑" panose="020B0503020204020204" pitchFamily="34" charset="-122"/>
                <a:ea typeface="微软雅黑" panose="020B0503020204020204" pitchFamily="34" charset="-122"/>
              </a:rPr>
              <a:t>SVM</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kNN</a:t>
            </a:r>
            <a:r>
              <a:rPr lang="zh-CN" altLang="en-US" sz="1600" b="1" dirty="0">
                <a:latin typeface="微软雅黑" panose="020B0503020204020204" pitchFamily="34" charset="-122"/>
                <a:ea typeface="微软雅黑" panose="020B0503020204020204" pitchFamily="34" charset="-122"/>
              </a:rPr>
              <a:t>、朴素贝叶斯（</a:t>
            </a:r>
            <a:r>
              <a:rPr lang="en-US" altLang="zh-CN" sz="1600" b="1" dirty="0">
                <a:latin typeface="微软雅黑" panose="020B0503020204020204" pitchFamily="34" charset="-122"/>
                <a:ea typeface="微软雅黑" panose="020B0503020204020204" pitchFamily="34" charset="-122"/>
              </a:rPr>
              <a:t>Naive Bayes</a:t>
            </a:r>
            <a:r>
              <a:rPr lang="zh-CN" altLang="en-US" sz="1600" b="1" dirty="0">
                <a:latin typeface="微软雅黑" panose="020B0503020204020204" pitchFamily="34" charset="-122"/>
                <a:ea typeface="微软雅黑" panose="020B0503020204020204" pitchFamily="34" charset="-122"/>
              </a:rPr>
              <a:t>）和决策树（</a:t>
            </a:r>
            <a:r>
              <a:rPr lang="en-US" altLang="zh-CN" sz="1600" b="1" dirty="0">
                <a:latin typeface="微软雅黑" panose="020B0503020204020204" pitchFamily="34" charset="-122"/>
                <a:ea typeface="微软雅黑" panose="020B0503020204020204" pitchFamily="34" charset="-122"/>
              </a:rPr>
              <a:t>Decision Tree</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在内的多种传统机器学习模型，用于区分三阴性与非三阴性乳腺癌患者。研究结果显示，在该特定分类任务中，</a:t>
            </a:r>
            <a:r>
              <a:rPr lang="en-US" altLang="zh-CN" sz="1600" dirty="0">
                <a:latin typeface="微软雅黑" panose="020B0503020204020204" pitchFamily="34" charset="-122"/>
                <a:ea typeface="微软雅黑" panose="020B0503020204020204" pitchFamily="34" charset="-122"/>
              </a:rPr>
              <a:t>SVM </a:t>
            </a:r>
            <a:r>
              <a:rPr lang="zh-CN" altLang="en-US" sz="1600" dirty="0">
                <a:latin typeface="微软雅黑" panose="020B0503020204020204" pitchFamily="34" charset="-122"/>
                <a:ea typeface="微软雅黑" panose="020B0503020204020204" pitchFamily="34" charset="-122"/>
              </a:rPr>
              <a:t>模型展现出最高的分类准确率</a:t>
            </a:r>
            <a:r>
              <a:rPr lang="en-US" altLang="zh-CN" sz="1600" baseline="30000" dirty="0">
                <a:latin typeface="微软雅黑" panose="020B0503020204020204" pitchFamily="34" charset="-122"/>
                <a:ea typeface="微软雅黑" panose="020B0503020204020204" pitchFamily="34" charset="-122"/>
              </a:rPr>
              <a:t>[6] </a:t>
            </a:r>
            <a:r>
              <a:rPr lang="zh-CN" altLang="en-US" sz="1600" dirty="0">
                <a:latin typeface="微软雅黑" panose="020B0503020204020204" pitchFamily="34" charset="-122"/>
                <a:ea typeface="微软雅黑" panose="020B0503020204020204" pitchFamily="34" charset="-122"/>
              </a:rPr>
              <a:t>。</a:t>
            </a:r>
          </a:p>
        </p:txBody>
      </p:sp>
      <p:sp>
        <p:nvSpPr>
          <p:cNvPr id="18" name="文本框 17">
            <a:extLst>
              <a:ext uri="{FF2B5EF4-FFF2-40B4-BE49-F238E27FC236}">
                <a16:creationId xmlns:a16="http://schemas.microsoft.com/office/drawing/2014/main" id="{9AEA9E03-7446-72E7-BA1B-F371820FCF8D}"/>
              </a:ext>
            </a:extLst>
          </p:cNvPr>
          <p:cNvSpPr txBox="1"/>
          <p:nvPr/>
        </p:nvSpPr>
        <p:spPr>
          <a:xfrm>
            <a:off x="0" y="6287472"/>
            <a:ext cx="12192000" cy="5693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[5] </a:t>
            </a:r>
            <a:r>
              <a:rPr lang="en-US" altLang="zh-CN" sz="10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Khandakji</a:t>
            </a:r>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 Habish H </a:t>
            </a:r>
            <a:r>
              <a:rPr lang="en-US" altLang="zh-CN" sz="10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H</a:t>
            </a:r>
            <a:r>
              <a:rPr lang="en-US" altLang="zh-CN" sz="1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Abdulla N B S, et al. BRCA1-specific machine learning model predicts variant pathogenicity with high accuracy[J]. Physiological Genomics, 2023, 55(8): 315-323.</a:t>
            </a:r>
          </a:p>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[6] Yu, Z., Wang, Z., Yu, X., &amp; Zhang, Z. 2020. RNA-seq-based breast cancer subtypes classification using machine learning approaches. Computational Intelligence and Neuroscience  2020, 4737969.</a:t>
            </a:r>
          </a:p>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[7] Lee, S., Lee, E., Kim, Y., Lee, T., Park, S., Kim, W., Park, S. M., &amp; Yoon, S. 2020. Cancer subtype classification and modeling by pathway attention and propagation. Bioinformatics36(12), 3818–3824.</a:t>
            </a:r>
          </a:p>
        </p:txBody>
      </p:sp>
      <p:sp>
        <p:nvSpPr>
          <p:cNvPr id="25" name="文本框 24">
            <a:extLst>
              <a:ext uri="{FF2B5EF4-FFF2-40B4-BE49-F238E27FC236}">
                <a16:creationId xmlns:a16="http://schemas.microsoft.com/office/drawing/2014/main" id="{5510708C-E57D-85A2-FB14-61201E14D3E6}"/>
              </a:ext>
            </a:extLst>
          </p:cNvPr>
          <p:cNvSpPr txBox="1"/>
          <p:nvPr/>
        </p:nvSpPr>
        <p:spPr>
          <a:xfrm>
            <a:off x="5439870" y="2290524"/>
            <a:ext cx="6511126" cy="1341521"/>
          </a:xfrm>
          <a:prstGeom prst="rect">
            <a:avLst/>
          </a:prstGeom>
          <a:noFill/>
        </p:spPr>
        <p:txBody>
          <a:bodyPr wrap="square">
            <a:spAutoFit/>
          </a:bodyPr>
          <a:lstStyle/>
          <a:p>
            <a:pPr algn="just">
              <a:lnSpc>
                <a:spcPct val="130000"/>
              </a:lnSpc>
              <a:buClr>
                <a:schemeClr val="accent1"/>
              </a:buClr>
            </a:pPr>
            <a:r>
              <a:rPr lang="en-US" altLang="zh-CN" sz="1600" dirty="0">
                <a:latin typeface="微软雅黑" panose="020B0503020204020204" pitchFamily="34" charset="-122"/>
                <a:ea typeface="微软雅黑" panose="020B0503020204020204" pitchFamily="34" charset="-122"/>
              </a:rPr>
              <a:t>       Lee </a:t>
            </a:r>
            <a:r>
              <a:rPr lang="zh-CN" altLang="en-US" sz="1600" dirty="0">
                <a:latin typeface="微软雅黑" panose="020B0503020204020204" pitchFamily="34" charset="-122"/>
                <a:ea typeface="微软雅黑" panose="020B0503020204020204" pitchFamily="34" charset="-122"/>
              </a:rPr>
              <a:t>等人则进一步拓展了图神经网络的应用，开发了一种基于生物学通路信息的</a:t>
            </a:r>
            <a:r>
              <a:rPr lang="zh-CN" altLang="en-US" sz="1600" b="1" dirty="0">
                <a:latin typeface="微软雅黑" panose="020B0503020204020204" pitchFamily="34" charset="-122"/>
                <a:ea typeface="微软雅黑" panose="020B0503020204020204" pitchFamily="34" charset="-122"/>
              </a:rPr>
              <a:t>多重注意力图卷积网络模型</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Pathway-associated Graph </a:t>
            </a:r>
            <a:r>
              <a:rPr lang="en-US" altLang="zh-CN" sz="1600" dirty="0" err="1">
                <a:latin typeface="微软雅黑" panose="020B0503020204020204" pitchFamily="34" charset="-122"/>
                <a:ea typeface="微软雅黑" panose="020B0503020204020204" pitchFamily="34" charset="-122"/>
              </a:rPr>
              <a:t>AttentionNetwork</a:t>
            </a:r>
            <a:r>
              <a:rPr lang="zh-CN" altLang="en-US" sz="1600" dirty="0">
                <a:latin typeface="微软雅黑" panose="020B0503020204020204" pitchFamily="34" charset="-122"/>
                <a:ea typeface="微软雅黑" panose="020B0503020204020204" pitchFamily="34" charset="-122"/>
              </a:rPr>
              <a:t>），该模型在多个独立的乳腺癌数据集上均展现出稳定且优异的亚型分类性能，证实了其良好的泛化能力</a:t>
            </a:r>
            <a:r>
              <a:rPr lang="en-US" altLang="zh-CN" sz="1600" baseline="30000" dirty="0">
                <a:latin typeface="微软雅黑" panose="020B0503020204020204" pitchFamily="34" charset="-122"/>
                <a:ea typeface="微软雅黑" panose="020B0503020204020204" pitchFamily="34" charset="-122"/>
              </a:rPr>
              <a:t>[7] </a:t>
            </a:r>
            <a:r>
              <a:rPr lang="zh-CN" altLang="en-US" sz="1600" dirty="0">
                <a:latin typeface="微软雅黑" panose="020B0503020204020204" pitchFamily="34" charset="-122"/>
                <a:ea typeface="微软雅黑" panose="020B0503020204020204" pitchFamily="34" charset="-122"/>
              </a:rPr>
              <a:t>。</a:t>
            </a:r>
          </a:p>
        </p:txBody>
      </p:sp>
      <p:grpSp>
        <p:nvGrpSpPr>
          <p:cNvPr id="32" name="组合 31">
            <a:extLst>
              <a:ext uri="{FF2B5EF4-FFF2-40B4-BE49-F238E27FC236}">
                <a16:creationId xmlns:a16="http://schemas.microsoft.com/office/drawing/2014/main" id="{1E7F72AE-E06E-BECF-8F66-728E2C19FF3B}"/>
              </a:ext>
            </a:extLst>
          </p:cNvPr>
          <p:cNvGrpSpPr/>
          <p:nvPr/>
        </p:nvGrpSpPr>
        <p:grpSpPr>
          <a:xfrm>
            <a:off x="5926014" y="3721145"/>
            <a:ext cx="5558004" cy="1661832"/>
            <a:chOff x="6285906" y="3695025"/>
            <a:chExt cx="5558004" cy="1661832"/>
          </a:xfrm>
        </p:grpSpPr>
        <p:sp>
          <p:nvSpPr>
            <p:cNvPr id="31" name="矩形 30">
              <a:extLst>
                <a:ext uri="{FF2B5EF4-FFF2-40B4-BE49-F238E27FC236}">
                  <a16:creationId xmlns:a16="http://schemas.microsoft.com/office/drawing/2014/main" id="{DB940D03-B5CD-8F91-19CE-069A8AD631F8}"/>
                </a:ext>
              </a:extLst>
            </p:cNvPr>
            <p:cNvSpPr/>
            <p:nvPr/>
          </p:nvSpPr>
          <p:spPr>
            <a:xfrm>
              <a:off x="6335284" y="3729054"/>
              <a:ext cx="5508626" cy="1627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EA999071-1F1D-97B9-CB81-37F8AB51A716}"/>
                </a:ext>
              </a:extLst>
            </p:cNvPr>
            <p:cNvPicPr>
              <a:picLocks noChangeAspect="1"/>
            </p:cNvPicPr>
            <p:nvPr/>
          </p:nvPicPr>
          <p:blipFill>
            <a:blip r:embed="rId4"/>
            <a:stretch>
              <a:fillRect/>
            </a:stretch>
          </p:blipFill>
          <p:spPr>
            <a:xfrm>
              <a:off x="6285906" y="3695025"/>
              <a:ext cx="5488519" cy="1598852"/>
            </a:xfrm>
            <a:prstGeom prst="rect">
              <a:avLst/>
            </a:prstGeom>
            <a:ln>
              <a:solidFill>
                <a:schemeClr val="accent1"/>
              </a:solidFill>
            </a:ln>
          </p:spPr>
        </p:pic>
      </p:grpSp>
      <p:sp>
        <p:nvSpPr>
          <p:cNvPr id="33" name="文本框 32">
            <a:extLst>
              <a:ext uri="{FF2B5EF4-FFF2-40B4-BE49-F238E27FC236}">
                <a16:creationId xmlns:a16="http://schemas.microsoft.com/office/drawing/2014/main" id="{EFB075A8-8610-3D05-80BD-14A8003DFC2A}"/>
              </a:ext>
            </a:extLst>
          </p:cNvPr>
          <p:cNvSpPr txBox="1"/>
          <p:nvPr/>
        </p:nvSpPr>
        <p:spPr>
          <a:xfrm>
            <a:off x="7128023" y="5397768"/>
            <a:ext cx="3084499"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1.4 </a:t>
            </a:r>
            <a:r>
              <a:rPr lang="zh-CN" altLang="en-US" sz="1100" dirty="0">
                <a:latin typeface="微软雅黑" panose="020B0503020204020204" pitchFamily="34" charset="-122"/>
                <a:ea typeface="微软雅黑" panose="020B0503020204020204" pitchFamily="34" charset="-122"/>
              </a:rPr>
              <a:t>多重注意力图卷积网络模型的工作流程</a:t>
            </a:r>
            <a:r>
              <a:rPr lang="en-US" altLang="zh-CN" sz="1100" baseline="30000" dirty="0">
                <a:latin typeface="微软雅黑" panose="020B0503020204020204" pitchFamily="34" charset="-122"/>
                <a:ea typeface="微软雅黑" panose="020B0503020204020204" pitchFamily="34" charset="-122"/>
              </a:rPr>
              <a:t>[7]</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78454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3AAE-37EE-858A-7211-0C9C420C0C54}"/>
            </a:ext>
          </a:extLst>
        </p:cNvPr>
        <p:cNvGrpSpPr/>
        <p:nvPr/>
      </p:nvGrpSpPr>
      <p:grpSpPr>
        <a:xfrm>
          <a:off x="0" y="0"/>
          <a:ext cx="0" cy="0"/>
          <a:chOff x="0" y="0"/>
          <a:chExt cx="0" cy="0"/>
        </a:xfrm>
      </p:grpSpPr>
      <p:sp>
        <p:nvSpPr>
          <p:cNvPr id="68" name="矩形 67">
            <a:extLst>
              <a:ext uri="{FF2B5EF4-FFF2-40B4-BE49-F238E27FC236}">
                <a16:creationId xmlns:a16="http://schemas.microsoft.com/office/drawing/2014/main" id="{7BF604BB-7CBE-74F5-3A14-6D29690E442F}"/>
              </a:ext>
            </a:extLst>
          </p:cNvPr>
          <p:cNvSpPr/>
          <p:nvPr/>
        </p:nvSpPr>
        <p:spPr>
          <a:xfrm>
            <a:off x="442045" y="1744862"/>
            <a:ext cx="5838252" cy="351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A2ED665D-F560-FA24-E0CA-09CC902C1149}"/>
              </a:ext>
            </a:extLst>
          </p:cNvPr>
          <p:cNvCxnSpPr>
            <a:cxnSpLocks/>
            <a:stCxn id="23" idx="3"/>
          </p:cNvCxnSpPr>
          <p:nvPr/>
        </p:nvCxnSpPr>
        <p:spPr>
          <a:xfrm flipV="1">
            <a:off x="2426037" y="623737"/>
            <a:ext cx="843778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F325C26-CA61-23D8-B617-C0C6C3B7B865}"/>
              </a:ext>
            </a:extLst>
          </p:cNvPr>
          <p:cNvSpPr txBox="1"/>
          <p:nvPr/>
        </p:nvSpPr>
        <p:spPr>
          <a:xfrm>
            <a:off x="377749" y="410905"/>
            <a:ext cx="651140" cy="461665"/>
          </a:xfrm>
          <a:prstGeom prst="rect">
            <a:avLst/>
          </a:prstGeom>
          <a:noFill/>
        </p:spPr>
        <p:txBody>
          <a:bodyPr wrap="none" rtlCol="0">
            <a:spAutoFit/>
          </a:bodyPr>
          <a:lstStyle/>
          <a:p>
            <a:pPr algn="ctr"/>
            <a:r>
              <a:rPr lang="en-US" altLang="zh-CN" sz="2400" b="1" dirty="0">
                <a:solidFill>
                  <a:schemeClr val="bg1"/>
                </a:solidFill>
                <a:latin typeface="+mj-ea"/>
                <a:ea typeface="+mj-ea"/>
              </a:rPr>
              <a:t>1.3</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52CFD0FF-24B6-DDB7-813C-A5A3A96A2136}"/>
              </a:ext>
            </a:extLst>
          </p:cNvPr>
          <p:cNvSpPr txBox="1"/>
          <p:nvPr/>
        </p:nvSpPr>
        <p:spPr>
          <a:xfrm>
            <a:off x="1010265" y="410905"/>
            <a:ext cx="1415772" cy="461665"/>
          </a:xfrm>
          <a:prstGeom prst="rect">
            <a:avLst/>
          </a:prstGeom>
          <a:noFill/>
        </p:spPr>
        <p:txBody>
          <a:bodyPr wrap="none" rtlCol="0">
            <a:spAutoFit/>
          </a:bodyPr>
          <a:lstStyle/>
          <a:p>
            <a:r>
              <a:rPr lang="zh-CN" altLang="en-US" sz="2400" b="1" dirty="0">
                <a:latin typeface="+mj-ea"/>
                <a:ea typeface="+mj-ea"/>
              </a:rPr>
              <a:t>研究目标</a:t>
            </a:r>
          </a:p>
        </p:txBody>
      </p:sp>
      <p:sp>
        <p:nvSpPr>
          <p:cNvPr id="10" name="文本框 9">
            <a:extLst>
              <a:ext uri="{FF2B5EF4-FFF2-40B4-BE49-F238E27FC236}">
                <a16:creationId xmlns:a16="http://schemas.microsoft.com/office/drawing/2014/main" id="{FF1B47E5-D8C0-9F86-6AEE-E0D29DF52AF8}"/>
              </a:ext>
            </a:extLst>
          </p:cNvPr>
          <p:cNvSpPr txBox="1"/>
          <p:nvPr/>
        </p:nvSpPr>
        <p:spPr>
          <a:xfrm>
            <a:off x="6435393" y="1261778"/>
            <a:ext cx="5430541" cy="2455672"/>
          </a:xfrm>
          <a:prstGeom prst="rect">
            <a:avLst/>
          </a:prstGeom>
          <a:noFill/>
        </p:spPr>
        <p:txBody>
          <a:bodyPr wrap="square" rtlCol="0">
            <a:spAutoFit/>
          </a:bodyPr>
          <a:lstStyle/>
          <a:p>
            <a:pPr marL="285750" indent="-285750" algn="just">
              <a:lnSpc>
                <a:spcPct val="130000"/>
              </a:lnSpc>
              <a:spcAft>
                <a:spcPts val="600"/>
              </a:spcAft>
              <a:buClr>
                <a:schemeClr val="accent1"/>
              </a:buClr>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系统评估：全面评估和比较五种主流机器学习模型（</a:t>
            </a:r>
            <a:r>
              <a:rPr lang="en-US" altLang="zh-CN" sz="1600" dirty="0" err="1">
                <a:latin typeface="微软雅黑" panose="020B0503020204020204" pitchFamily="34" charset="-122"/>
                <a:ea typeface="微软雅黑" panose="020B0503020204020204" pitchFamily="34" charset="-122"/>
              </a:rPr>
              <a:t>LightGBM</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XGBoost</a:t>
            </a:r>
            <a:r>
              <a:rPr lang="en-US" altLang="zh-CN" sz="1600" dirty="0">
                <a:latin typeface="微软雅黑" panose="020B0503020204020204" pitchFamily="34" charset="-122"/>
                <a:ea typeface="微软雅黑" panose="020B0503020204020204" pitchFamily="34" charset="-122"/>
              </a:rPr>
              <a:t>, MLP, CNN, SVM</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PAM50</a:t>
            </a:r>
            <a:r>
              <a:rPr lang="zh-CN" altLang="en-US" sz="1600" dirty="0">
                <a:latin typeface="微软雅黑" panose="020B0503020204020204" pitchFamily="34" charset="-122"/>
                <a:ea typeface="微软雅黑" panose="020B0503020204020204" pitchFamily="34" charset="-122"/>
              </a:rPr>
              <a:t>亚型分类任务上的性能。</a:t>
            </a:r>
          </a:p>
          <a:p>
            <a:pPr marL="285750" indent="-285750" algn="just">
              <a:lnSpc>
                <a:spcPct val="130000"/>
              </a:lnSpc>
              <a:spcAft>
                <a:spcPts val="600"/>
              </a:spcAft>
              <a:buClr>
                <a:schemeClr val="accent1"/>
              </a:buClr>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探究方法：深入分析数据预处理、特征选择和超参数优化对模型最终性能的关键影响。</a:t>
            </a:r>
          </a:p>
          <a:p>
            <a:pPr marL="285750" indent="-285750" algn="just">
              <a:lnSpc>
                <a:spcPct val="130000"/>
              </a:lnSpc>
              <a:spcAft>
                <a:spcPts val="600"/>
              </a:spcAft>
              <a:buClr>
                <a:schemeClr val="accent1"/>
              </a:buClr>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总结优劣：系统总结各模型在处理基因拷贝数变异（</a:t>
            </a:r>
            <a:r>
              <a:rPr lang="en-US" altLang="zh-CN" sz="1600" dirty="0">
                <a:latin typeface="微软雅黑" panose="020B0503020204020204" pitchFamily="34" charset="-122"/>
                <a:ea typeface="微软雅黑" panose="020B0503020204020204" pitchFamily="34" charset="-122"/>
              </a:rPr>
              <a:t>CNV</a:t>
            </a:r>
            <a:r>
              <a:rPr lang="zh-CN" altLang="en-US" sz="1600" dirty="0">
                <a:latin typeface="微软雅黑" panose="020B0503020204020204" pitchFamily="34" charset="-122"/>
                <a:ea typeface="微软雅黑" panose="020B0503020204020204" pitchFamily="34" charset="-122"/>
              </a:rPr>
              <a:t>）数据时的优势、劣势及适用场景。</a:t>
            </a:r>
          </a:p>
        </p:txBody>
      </p:sp>
      <p:sp>
        <p:nvSpPr>
          <p:cNvPr id="11" name="文本框 10">
            <a:extLst>
              <a:ext uri="{FF2B5EF4-FFF2-40B4-BE49-F238E27FC236}">
                <a16:creationId xmlns:a16="http://schemas.microsoft.com/office/drawing/2014/main" id="{DF9D2C29-DED4-CF22-D9E6-AE9291860F6D}"/>
              </a:ext>
            </a:extLst>
          </p:cNvPr>
          <p:cNvSpPr txBox="1"/>
          <p:nvPr/>
        </p:nvSpPr>
        <p:spPr>
          <a:xfrm>
            <a:off x="6435394" y="791584"/>
            <a:ext cx="2333182" cy="430887"/>
          </a:xfrm>
          <a:prstGeom prst="rect">
            <a:avLst/>
          </a:prstGeom>
          <a:noFill/>
        </p:spPr>
        <p:txBody>
          <a:bodyPr wrap="square" rtlCol="0">
            <a:spAutoFit/>
          </a:bodyPr>
          <a:lstStyle/>
          <a:p>
            <a:r>
              <a:rPr lang="zh-CN" altLang="en-US" sz="2200" b="1" dirty="0">
                <a:solidFill>
                  <a:schemeClr val="accent1"/>
                </a:solidFill>
                <a:latin typeface="+mj-ea"/>
                <a:ea typeface="+mj-ea"/>
              </a:rPr>
              <a:t>核心研究目标</a:t>
            </a:r>
          </a:p>
        </p:txBody>
      </p:sp>
      <p:cxnSp>
        <p:nvCxnSpPr>
          <p:cNvPr id="12" name="直接连接符 11">
            <a:extLst>
              <a:ext uri="{FF2B5EF4-FFF2-40B4-BE49-F238E27FC236}">
                <a16:creationId xmlns:a16="http://schemas.microsoft.com/office/drawing/2014/main" id="{5F159B14-08E4-1213-6F6E-CC26D48D1456}"/>
              </a:ext>
            </a:extLst>
          </p:cNvPr>
          <p:cNvCxnSpPr>
            <a:cxnSpLocks/>
          </p:cNvCxnSpPr>
          <p:nvPr/>
        </p:nvCxnSpPr>
        <p:spPr>
          <a:xfrm>
            <a:off x="6435394" y="1223309"/>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58799F76-14D6-89C7-5BB1-11D81434BE6F}"/>
              </a:ext>
            </a:extLst>
          </p:cNvPr>
          <p:cNvSpPr>
            <a:spLocks noGrp="1"/>
          </p:cNvSpPr>
          <p:nvPr>
            <p:ph type="sldNum" sz="quarter" idx="12"/>
          </p:nvPr>
        </p:nvSpPr>
        <p:spPr/>
        <p:txBody>
          <a:bodyPr/>
          <a:lstStyle/>
          <a:p>
            <a:fld id="{85D2FA34-3331-43EB-8D25-5E71EBC8F04D}" type="slidenum">
              <a:rPr lang="zh-CN" altLang="en-US" smtClean="0"/>
              <a:t>7</a:t>
            </a:fld>
            <a:endParaRPr lang="zh-CN" altLang="en-US"/>
          </a:p>
        </p:txBody>
      </p:sp>
      <p:pic>
        <p:nvPicPr>
          <p:cNvPr id="5" name="图片 4">
            <a:extLst>
              <a:ext uri="{FF2B5EF4-FFF2-40B4-BE49-F238E27FC236}">
                <a16:creationId xmlns:a16="http://schemas.microsoft.com/office/drawing/2014/main" id="{DC7E3A8F-12F8-EC34-B9A8-E2DDCCA0F2E1}"/>
              </a:ext>
            </a:extLst>
          </p:cNvPr>
          <p:cNvPicPr>
            <a:picLocks noChangeAspect="1"/>
          </p:cNvPicPr>
          <p:nvPr/>
        </p:nvPicPr>
        <p:blipFill>
          <a:blip r:embed="rId2"/>
          <a:stretch>
            <a:fillRect/>
          </a:stretch>
        </p:blipFill>
        <p:spPr>
          <a:xfrm>
            <a:off x="377749" y="1727870"/>
            <a:ext cx="5838252" cy="3442022"/>
          </a:xfrm>
          <a:prstGeom prst="rect">
            <a:avLst/>
          </a:prstGeom>
          <a:ln>
            <a:solidFill>
              <a:schemeClr val="accent1"/>
            </a:solidFill>
          </a:ln>
        </p:spPr>
      </p:pic>
      <p:sp>
        <p:nvSpPr>
          <p:cNvPr id="6" name="文本框 5">
            <a:extLst>
              <a:ext uri="{FF2B5EF4-FFF2-40B4-BE49-F238E27FC236}">
                <a16:creationId xmlns:a16="http://schemas.microsoft.com/office/drawing/2014/main" id="{2F1BE498-CFF3-5730-D50D-29A7CAF9CA3E}"/>
              </a:ext>
            </a:extLst>
          </p:cNvPr>
          <p:cNvSpPr txBox="1"/>
          <p:nvPr/>
        </p:nvSpPr>
        <p:spPr>
          <a:xfrm>
            <a:off x="1429392" y="5319633"/>
            <a:ext cx="3863558"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1.5 BRCA2</a:t>
            </a:r>
            <a:r>
              <a:rPr lang="zh-CN" altLang="en-US" sz="1100" dirty="0">
                <a:latin typeface="微软雅黑" panose="020B0503020204020204" pitchFamily="34" charset="-122"/>
                <a:ea typeface="微软雅黑" panose="020B0503020204020204" pitchFamily="34" charset="-122"/>
              </a:rPr>
              <a:t>在通过同源重组修复</a:t>
            </a:r>
            <a:r>
              <a:rPr lang="en-US" altLang="zh-CN" sz="1100" dirty="0">
                <a:latin typeface="微软雅黑" panose="020B0503020204020204" pitchFamily="34" charset="-122"/>
                <a:ea typeface="微软雅黑" panose="020B0503020204020204" pitchFamily="34" charset="-122"/>
              </a:rPr>
              <a:t>DNA</a:t>
            </a:r>
            <a:r>
              <a:rPr lang="zh-CN" altLang="en-US" sz="1100" dirty="0">
                <a:latin typeface="微软雅黑" panose="020B0503020204020204" pitchFamily="34" charset="-122"/>
                <a:ea typeface="微软雅黑" panose="020B0503020204020204" pitchFamily="34" charset="-122"/>
              </a:rPr>
              <a:t>双链断裂中的作用</a:t>
            </a:r>
            <a:r>
              <a:rPr lang="en-US" altLang="zh-CN" sz="1100" baseline="30000" dirty="0">
                <a:latin typeface="微软雅黑" panose="020B0503020204020204" pitchFamily="34" charset="-122"/>
                <a:ea typeface="微软雅黑" panose="020B0503020204020204" pitchFamily="34" charset="-122"/>
              </a:rPr>
              <a:t>[8]</a:t>
            </a:r>
            <a:endParaRPr lang="zh-CN" altLang="en-US" sz="11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9F22000-F4AF-7456-BA33-862CA73EC996}"/>
              </a:ext>
            </a:extLst>
          </p:cNvPr>
          <p:cNvSpPr txBox="1"/>
          <p:nvPr/>
        </p:nvSpPr>
        <p:spPr>
          <a:xfrm>
            <a:off x="0" y="6594517"/>
            <a:ext cx="12192000"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[8] Stoppa-</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Lyonnet</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D. The biological effects and clinical implications of BRCA mutations: where do we go from here?[J]. European Journal of Human Genetics, 2016, 24(1): S3-S9.</a:t>
            </a:r>
          </a:p>
        </p:txBody>
      </p:sp>
      <p:sp>
        <p:nvSpPr>
          <p:cNvPr id="9" name="文本框 8">
            <a:extLst>
              <a:ext uri="{FF2B5EF4-FFF2-40B4-BE49-F238E27FC236}">
                <a16:creationId xmlns:a16="http://schemas.microsoft.com/office/drawing/2014/main" id="{A335CCCC-4133-220A-1F99-A2D76197D66C}"/>
              </a:ext>
            </a:extLst>
          </p:cNvPr>
          <p:cNvSpPr txBox="1"/>
          <p:nvPr/>
        </p:nvSpPr>
        <p:spPr>
          <a:xfrm>
            <a:off x="6435393" y="4347902"/>
            <a:ext cx="5430541" cy="1892441"/>
          </a:xfrm>
          <a:prstGeom prst="rect">
            <a:avLst/>
          </a:prstGeom>
          <a:noFill/>
        </p:spPr>
        <p:txBody>
          <a:bodyPr wrap="square" rtlCol="0">
            <a:spAutoFit/>
          </a:bodyPr>
          <a:lstStyle/>
          <a:p>
            <a:pPr marL="285750" indent="-285750" algn="just">
              <a:lnSpc>
                <a:spcPct val="130000"/>
              </a:lnSpc>
              <a:spcAft>
                <a:spcPts val="600"/>
              </a:spcAft>
              <a:buClr>
                <a:schemeClr val="accent1"/>
              </a:buClr>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各机器学习模型的性能指标对比分析</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30000"/>
              </a:lnSpc>
              <a:spcAft>
                <a:spcPts val="600"/>
              </a:spcAft>
              <a:buClr>
                <a:schemeClr val="accent1"/>
              </a:buClr>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超参数优化策略及其对模型效能的影响</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30000"/>
              </a:lnSpc>
              <a:spcAft>
                <a:spcPts val="600"/>
              </a:spcAft>
              <a:buClr>
                <a:schemeClr val="accent1"/>
              </a:buClr>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面向基因组学数据的特有方法学考量</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30000"/>
              </a:lnSpc>
              <a:spcAft>
                <a:spcPts val="600"/>
              </a:spcAft>
              <a:buClr>
                <a:schemeClr val="accent1"/>
              </a:buClr>
              <a:buFont typeface="Wingdings" panose="05000000000000000000" pitchFamily="2" charset="2"/>
              <a:buChar char="ü"/>
            </a:pPr>
            <a:r>
              <a:rPr lang="zh-CN" altLang="en-US" sz="1600" b="1" dirty="0">
                <a:latin typeface="微软雅黑" panose="020B0503020204020204" pitchFamily="34" charset="-122"/>
                <a:ea typeface="微软雅黑" panose="020B0503020204020204" pitchFamily="34" charset="-122"/>
              </a:rPr>
              <a:t>研究结果在更广泛生物学与临床背景下的相关性与潜在意义</a:t>
            </a:r>
            <a:endParaRPr lang="en-US" altLang="zh-CN" sz="16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FDC8DFF-D074-372D-F030-97604BC55D44}"/>
              </a:ext>
            </a:extLst>
          </p:cNvPr>
          <p:cNvSpPr txBox="1"/>
          <p:nvPr/>
        </p:nvSpPr>
        <p:spPr>
          <a:xfrm>
            <a:off x="6435394" y="3877708"/>
            <a:ext cx="2333182" cy="430887"/>
          </a:xfrm>
          <a:prstGeom prst="rect">
            <a:avLst/>
          </a:prstGeom>
          <a:noFill/>
        </p:spPr>
        <p:txBody>
          <a:bodyPr wrap="square" rtlCol="0">
            <a:spAutoFit/>
          </a:bodyPr>
          <a:lstStyle/>
          <a:p>
            <a:r>
              <a:rPr lang="zh-CN" altLang="en-US" sz="2200" b="1" dirty="0">
                <a:solidFill>
                  <a:schemeClr val="accent1"/>
                </a:solidFill>
                <a:latin typeface="+mj-ea"/>
                <a:ea typeface="+mj-ea"/>
              </a:rPr>
              <a:t>核心焦点</a:t>
            </a:r>
          </a:p>
        </p:txBody>
      </p:sp>
      <p:cxnSp>
        <p:nvCxnSpPr>
          <p:cNvPr id="14" name="直接连接符 13">
            <a:extLst>
              <a:ext uri="{FF2B5EF4-FFF2-40B4-BE49-F238E27FC236}">
                <a16:creationId xmlns:a16="http://schemas.microsoft.com/office/drawing/2014/main" id="{4B32CF53-313C-ECB8-ECC7-63C573E66B3F}"/>
              </a:ext>
            </a:extLst>
          </p:cNvPr>
          <p:cNvCxnSpPr>
            <a:cxnSpLocks/>
          </p:cNvCxnSpPr>
          <p:nvPr/>
        </p:nvCxnSpPr>
        <p:spPr>
          <a:xfrm>
            <a:off x="6435394" y="4309433"/>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1611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05324-F9A3-82BD-A532-80291425596A}"/>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65C9BD4-A182-5271-E3B0-605A9A535A6A}"/>
              </a:ext>
            </a:extLst>
          </p:cNvPr>
          <p:cNvSpPr/>
          <p:nvPr/>
        </p:nvSpPr>
        <p:spPr>
          <a:xfrm>
            <a:off x="4934267" y="160735"/>
            <a:ext cx="2323467" cy="1318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204D825-FFB9-5F4E-CE06-9E6DA3181904}"/>
              </a:ext>
            </a:extLst>
          </p:cNvPr>
          <p:cNvSpPr txBox="1"/>
          <p:nvPr/>
        </p:nvSpPr>
        <p:spPr>
          <a:xfrm>
            <a:off x="5442615" y="134038"/>
            <a:ext cx="1306769" cy="1107996"/>
          </a:xfrm>
          <a:prstGeom prst="rect">
            <a:avLst/>
          </a:prstGeom>
          <a:noFill/>
        </p:spPr>
        <p:txBody>
          <a:bodyPr wrap="none" rtlCol="0">
            <a:spAutoFit/>
          </a:bodyPr>
          <a:lstStyle/>
          <a:p>
            <a:pPr algn="ctr"/>
            <a:r>
              <a:rPr lang="en-US" altLang="zh-CN" sz="6600" b="1" spc="300" dirty="0">
                <a:solidFill>
                  <a:schemeClr val="bg1"/>
                </a:solidFill>
                <a:latin typeface="+mj-ea"/>
                <a:ea typeface="+mj-ea"/>
              </a:rPr>
              <a:t>02</a:t>
            </a:r>
            <a:endParaRPr lang="zh-CN" altLang="en-US" sz="6600" b="1" spc="300" dirty="0">
              <a:solidFill>
                <a:schemeClr val="bg1"/>
              </a:solidFill>
              <a:latin typeface="+mj-ea"/>
              <a:ea typeface="+mj-ea"/>
            </a:endParaRPr>
          </a:p>
        </p:txBody>
      </p:sp>
      <p:sp>
        <p:nvSpPr>
          <p:cNvPr id="5" name="文本框 4">
            <a:extLst>
              <a:ext uri="{FF2B5EF4-FFF2-40B4-BE49-F238E27FC236}">
                <a16:creationId xmlns:a16="http://schemas.microsoft.com/office/drawing/2014/main" id="{F5CED708-BFCF-F53B-9CC7-128D9952ADBD}"/>
              </a:ext>
            </a:extLst>
          </p:cNvPr>
          <p:cNvSpPr txBox="1"/>
          <p:nvPr/>
        </p:nvSpPr>
        <p:spPr>
          <a:xfrm>
            <a:off x="5387472" y="1102090"/>
            <a:ext cx="1417056" cy="307777"/>
          </a:xfrm>
          <a:prstGeom prst="rect">
            <a:avLst/>
          </a:prstGeom>
          <a:noFill/>
        </p:spPr>
        <p:txBody>
          <a:bodyPr wrap="none" rtlCol="0">
            <a:spAutoFit/>
          </a:bodyPr>
          <a:lstStyle/>
          <a:p>
            <a:pPr algn="ctr"/>
            <a:r>
              <a:rPr lang="en-US" altLang="zh-CN" sz="1400" spc="300" dirty="0">
                <a:solidFill>
                  <a:schemeClr val="bg1"/>
                </a:solidFill>
                <a:latin typeface="微软雅黑" panose="020B0503020204020204" pitchFamily="34" charset="-122"/>
                <a:ea typeface="微软雅黑" panose="020B0503020204020204" pitchFamily="34" charset="-122"/>
              </a:rPr>
              <a:t>PART TWO</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8DD73F4-B5FC-8A2F-159B-4B370BB24794}"/>
              </a:ext>
            </a:extLst>
          </p:cNvPr>
          <p:cNvSpPr txBox="1"/>
          <p:nvPr/>
        </p:nvSpPr>
        <p:spPr>
          <a:xfrm>
            <a:off x="4816752" y="1853099"/>
            <a:ext cx="4374982" cy="584775"/>
          </a:xfrm>
          <a:prstGeom prst="rect">
            <a:avLst/>
          </a:prstGeom>
          <a:noFill/>
        </p:spPr>
        <p:txBody>
          <a:bodyPr wrap="square">
            <a:spAutoFit/>
          </a:bodyPr>
          <a:lstStyle>
            <a:defPPr>
              <a:defRPr lang="zh-CN"/>
            </a:defPPr>
            <a:lvl1pPr algn="ctr">
              <a:defRPr sz="3200" b="1">
                <a:solidFill>
                  <a:schemeClr val="bg1">
                    <a:lumMod val="85000"/>
                  </a:schemeClr>
                </a:solidFill>
                <a:latin typeface="+mj-lt"/>
                <a:ea typeface="+mj-ea"/>
              </a:defRPr>
            </a:lvl1pPr>
          </a:lstStyle>
          <a:p>
            <a:r>
              <a:rPr lang="zh-CN" altLang="en-US" dirty="0"/>
              <a:t>研究背景与问题提出</a:t>
            </a:r>
          </a:p>
        </p:txBody>
      </p:sp>
      <p:sp>
        <p:nvSpPr>
          <p:cNvPr id="7" name="矩形: 圆角 6">
            <a:extLst>
              <a:ext uri="{FF2B5EF4-FFF2-40B4-BE49-F238E27FC236}">
                <a16:creationId xmlns:a16="http://schemas.microsoft.com/office/drawing/2014/main" id="{2E10EF17-FFC4-9C62-7AC3-48CC3964452C}"/>
              </a:ext>
            </a:extLst>
          </p:cNvPr>
          <p:cNvSpPr/>
          <p:nvPr/>
        </p:nvSpPr>
        <p:spPr>
          <a:xfrm>
            <a:off x="3077210" y="178443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01</a:t>
            </a:r>
            <a:endParaRPr lang="zh-CN" altLang="en-US" sz="2800" b="1" dirty="0">
              <a:latin typeface="+mj-ea"/>
              <a:ea typeface="+mj-ea"/>
            </a:endParaRPr>
          </a:p>
        </p:txBody>
      </p:sp>
      <p:sp>
        <p:nvSpPr>
          <p:cNvPr id="8" name="文本框 7">
            <a:extLst>
              <a:ext uri="{FF2B5EF4-FFF2-40B4-BE49-F238E27FC236}">
                <a16:creationId xmlns:a16="http://schemas.microsoft.com/office/drawing/2014/main" id="{CD3EB71F-328F-1F9E-2A49-C7B73340BF2F}"/>
              </a:ext>
            </a:extLst>
          </p:cNvPr>
          <p:cNvSpPr txBox="1"/>
          <p:nvPr/>
        </p:nvSpPr>
        <p:spPr>
          <a:xfrm>
            <a:off x="4816752" y="3011879"/>
            <a:ext cx="4374982" cy="584775"/>
          </a:xfrm>
          <a:prstGeom prst="rect">
            <a:avLst/>
          </a:prstGeom>
          <a:noFill/>
        </p:spPr>
        <p:txBody>
          <a:bodyPr wrap="square">
            <a:spAutoFit/>
          </a:bodyPr>
          <a:lstStyle>
            <a:defPPr>
              <a:defRPr lang="zh-CN"/>
            </a:defPPr>
            <a:lvl1pPr algn="ctr">
              <a:defRPr sz="3200" b="1">
                <a:latin typeface="+mj-lt"/>
                <a:ea typeface="+mj-ea"/>
              </a:defRPr>
            </a:lvl1pPr>
          </a:lstStyle>
          <a:p>
            <a:r>
              <a:rPr lang="zh-CN" altLang="en-US" dirty="0"/>
              <a:t>数据获取与方法应用</a:t>
            </a:r>
            <a:endParaRPr lang="en-US" altLang="zh-CN" dirty="0"/>
          </a:p>
        </p:txBody>
      </p:sp>
      <p:sp>
        <p:nvSpPr>
          <p:cNvPr id="9" name="矩形: 圆角 8">
            <a:extLst>
              <a:ext uri="{FF2B5EF4-FFF2-40B4-BE49-F238E27FC236}">
                <a16:creationId xmlns:a16="http://schemas.microsoft.com/office/drawing/2014/main" id="{16E93234-6B85-9C5F-3695-B79BEF031D2E}"/>
              </a:ext>
            </a:extLst>
          </p:cNvPr>
          <p:cNvSpPr/>
          <p:nvPr/>
        </p:nvSpPr>
        <p:spPr>
          <a:xfrm>
            <a:off x="3077210" y="2943212"/>
            <a:ext cx="808898" cy="77044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j-ea"/>
                <a:ea typeface="+mj-ea"/>
              </a:rPr>
              <a:t>02</a:t>
            </a:r>
            <a:endParaRPr lang="zh-CN" altLang="en-US" sz="3200" b="1" dirty="0">
              <a:latin typeface="+mj-ea"/>
              <a:ea typeface="+mj-ea"/>
            </a:endParaRPr>
          </a:p>
        </p:txBody>
      </p:sp>
      <p:sp>
        <p:nvSpPr>
          <p:cNvPr id="10" name="文本框 9">
            <a:extLst>
              <a:ext uri="{FF2B5EF4-FFF2-40B4-BE49-F238E27FC236}">
                <a16:creationId xmlns:a16="http://schemas.microsoft.com/office/drawing/2014/main" id="{6290AC1B-24B2-4231-5BFF-49F6DBABEE0A}"/>
              </a:ext>
            </a:extLst>
          </p:cNvPr>
          <p:cNvSpPr txBox="1"/>
          <p:nvPr/>
        </p:nvSpPr>
        <p:spPr>
          <a:xfrm>
            <a:off x="4816752" y="417065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模型实现与综合评估</a:t>
            </a:r>
            <a:endParaRPr lang="en-US" altLang="zh-CN" sz="3200" b="1" dirty="0">
              <a:solidFill>
                <a:schemeClr val="bg1">
                  <a:lumMod val="85000"/>
                </a:schemeClr>
              </a:solidFill>
              <a:latin typeface="+mj-lt"/>
              <a:ea typeface="+mj-ea"/>
            </a:endParaRPr>
          </a:p>
        </p:txBody>
      </p:sp>
      <p:sp>
        <p:nvSpPr>
          <p:cNvPr id="11" name="矩形: 圆角 10">
            <a:extLst>
              <a:ext uri="{FF2B5EF4-FFF2-40B4-BE49-F238E27FC236}">
                <a16:creationId xmlns:a16="http://schemas.microsoft.com/office/drawing/2014/main" id="{BEC28262-A6BA-C5C4-5E96-175C69BDFA6B}"/>
              </a:ext>
            </a:extLst>
          </p:cNvPr>
          <p:cNvSpPr/>
          <p:nvPr/>
        </p:nvSpPr>
        <p:spPr>
          <a:xfrm>
            <a:off x="3077210" y="410199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03</a:t>
            </a:r>
            <a:endParaRPr lang="zh-CN" altLang="en-US" sz="2800" b="1" dirty="0">
              <a:latin typeface="+mj-ea"/>
              <a:ea typeface="+mj-ea"/>
            </a:endParaRPr>
          </a:p>
        </p:txBody>
      </p:sp>
      <p:sp>
        <p:nvSpPr>
          <p:cNvPr id="12" name="矩形: 圆角 11">
            <a:extLst>
              <a:ext uri="{FF2B5EF4-FFF2-40B4-BE49-F238E27FC236}">
                <a16:creationId xmlns:a16="http://schemas.microsoft.com/office/drawing/2014/main" id="{D684F68D-44E8-F469-A058-298796851BDD}"/>
              </a:ext>
            </a:extLst>
          </p:cNvPr>
          <p:cNvSpPr/>
          <p:nvPr/>
        </p:nvSpPr>
        <p:spPr>
          <a:xfrm>
            <a:off x="3077210" y="5260772"/>
            <a:ext cx="808898" cy="770444"/>
          </a:xfrm>
          <a:prstGeom prst="roundRect">
            <a:avLst>
              <a:gd name="adj" fmla="val 0"/>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j-ea"/>
                <a:ea typeface="+mj-ea"/>
              </a:rPr>
              <a:t>04</a:t>
            </a:r>
            <a:endParaRPr lang="zh-CN" altLang="en-US" sz="2800" b="1" dirty="0">
              <a:latin typeface="+mj-ea"/>
              <a:ea typeface="+mj-ea"/>
            </a:endParaRPr>
          </a:p>
        </p:txBody>
      </p:sp>
      <p:sp>
        <p:nvSpPr>
          <p:cNvPr id="13" name="文本框 12">
            <a:extLst>
              <a:ext uri="{FF2B5EF4-FFF2-40B4-BE49-F238E27FC236}">
                <a16:creationId xmlns:a16="http://schemas.microsoft.com/office/drawing/2014/main" id="{A4C18B7B-ED86-3CAB-9918-9A460EC060FF}"/>
              </a:ext>
            </a:extLst>
          </p:cNvPr>
          <p:cNvSpPr txBox="1"/>
          <p:nvPr/>
        </p:nvSpPr>
        <p:spPr>
          <a:xfrm>
            <a:off x="4816752" y="5329439"/>
            <a:ext cx="4374982" cy="584775"/>
          </a:xfrm>
          <a:prstGeom prst="rect">
            <a:avLst/>
          </a:prstGeom>
          <a:noFill/>
        </p:spPr>
        <p:txBody>
          <a:bodyPr wrap="square">
            <a:spAutoFit/>
          </a:bodyPr>
          <a:lstStyle/>
          <a:p>
            <a:pPr algn="ctr"/>
            <a:r>
              <a:rPr lang="zh-CN" altLang="en-US" sz="3200" b="1" dirty="0">
                <a:solidFill>
                  <a:schemeClr val="bg1">
                    <a:lumMod val="85000"/>
                  </a:schemeClr>
                </a:solidFill>
                <a:latin typeface="+mj-lt"/>
                <a:ea typeface="+mj-ea"/>
              </a:rPr>
              <a:t>实验总结与结论思考</a:t>
            </a:r>
            <a:endParaRPr lang="en-US" altLang="zh-CN" sz="3200" b="1" dirty="0">
              <a:solidFill>
                <a:schemeClr val="bg1">
                  <a:lumMod val="85000"/>
                </a:schemeClr>
              </a:solidFill>
              <a:latin typeface="+mj-lt"/>
              <a:ea typeface="+mj-ea"/>
            </a:endParaRPr>
          </a:p>
        </p:txBody>
      </p:sp>
    </p:spTree>
    <p:extLst>
      <p:ext uri="{BB962C8B-B14F-4D97-AF65-F5344CB8AC3E}">
        <p14:creationId xmlns:p14="http://schemas.microsoft.com/office/powerpoint/2010/main" val="2669000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C7745-85A7-1520-2AD9-C493F232336F}"/>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EA8F6AB7-2587-DAAA-1A28-C8B7FAC730E2}"/>
              </a:ext>
            </a:extLst>
          </p:cNvPr>
          <p:cNvCxnSpPr>
            <a:cxnSpLocks/>
            <a:stCxn id="23" idx="3"/>
          </p:cNvCxnSpPr>
          <p:nvPr/>
        </p:nvCxnSpPr>
        <p:spPr>
          <a:xfrm flipV="1">
            <a:off x="2426037" y="623737"/>
            <a:ext cx="8437789" cy="180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7A865B5-3C01-1211-60B7-1B5BF4351CCB}"/>
              </a:ext>
            </a:extLst>
          </p:cNvPr>
          <p:cNvSpPr txBox="1"/>
          <p:nvPr/>
        </p:nvSpPr>
        <p:spPr>
          <a:xfrm>
            <a:off x="377750" y="410905"/>
            <a:ext cx="651139" cy="461665"/>
          </a:xfrm>
          <a:prstGeom prst="rect">
            <a:avLst/>
          </a:prstGeom>
          <a:noFill/>
        </p:spPr>
        <p:txBody>
          <a:bodyPr wrap="none" rtlCol="0">
            <a:spAutoFit/>
          </a:bodyPr>
          <a:lstStyle/>
          <a:p>
            <a:pPr algn="ctr"/>
            <a:r>
              <a:rPr lang="en-US" altLang="zh-CN" sz="2400" b="1" dirty="0">
                <a:solidFill>
                  <a:schemeClr val="bg1"/>
                </a:solidFill>
                <a:latin typeface="+mj-ea"/>
                <a:ea typeface="+mj-ea"/>
              </a:rPr>
              <a:t>2.1</a:t>
            </a:r>
            <a:endParaRPr lang="zh-CN" altLang="en-US" sz="2400" b="1" dirty="0">
              <a:solidFill>
                <a:schemeClr val="bg1"/>
              </a:solidFill>
              <a:latin typeface="+mj-ea"/>
              <a:ea typeface="+mj-ea"/>
            </a:endParaRPr>
          </a:p>
        </p:txBody>
      </p:sp>
      <p:sp>
        <p:nvSpPr>
          <p:cNvPr id="23" name="文本框 22">
            <a:extLst>
              <a:ext uri="{FF2B5EF4-FFF2-40B4-BE49-F238E27FC236}">
                <a16:creationId xmlns:a16="http://schemas.microsoft.com/office/drawing/2014/main" id="{2EC5D0BC-D5D3-E608-8FCA-51E7FA27FEED}"/>
              </a:ext>
            </a:extLst>
          </p:cNvPr>
          <p:cNvSpPr txBox="1"/>
          <p:nvPr/>
        </p:nvSpPr>
        <p:spPr>
          <a:xfrm>
            <a:off x="1010265" y="410905"/>
            <a:ext cx="1415772" cy="461665"/>
          </a:xfrm>
          <a:prstGeom prst="rect">
            <a:avLst/>
          </a:prstGeom>
          <a:noFill/>
        </p:spPr>
        <p:txBody>
          <a:bodyPr wrap="none" rtlCol="0">
            <a:spAutoFit/>
          </a:bodyPr>
          <a:lstStyle/>
          <a:p>
            <a:r>
              <a:rPr lang="zh-CN" altLang="en-US" sz="2400" b="1" dirty="0">
                <a:latin typeface="+mj-ea"/>
                <a:ea typeface="+mj-ea"/>
              </a:rPr>
              <a:t>数据来源</a:t>
            </a:r>
          </a:p>
        </p:txBody>
      </p:sp>
      <p:sp>
        <p:nvSpPr>
          <p:cNvPr id="10" name="文本框 9">
            <a:extLst>
              <a:ext uri="{FF2B5EF4-FFF2-40B4-BE49-F238E27FC236}">
                <a16:creationId xmlns:a16="http://schemas.microsoft.com/office/drawing/2014/main" id="{FE6F0FBB-7E5E-ABE4-8C6C-76F591FF9C9E}"/>
              </a:ext>
            </a:extLst>
          </p:cNvPr>
          <p:cNvSpPr txBox="1"/>
          <p:nvPr/>
        </p:nvSpPr>
        <p:spPr>
          <a:xfrm>
            <a:off x="6378193" y="1242443"/>
            <a:ext cx="5544940" cy="2621872"/>
          </a:xfrm>
          <a:prstGeom prst="rect">
            <a:avLst/>
          </a:prstGeom>
          <a:noFill/>
        </p:spPr>
        <p:txBody>
          <a:bodyPr wrap="square" rtlCol="0">
            <a:spAutoFit/>
          </a:bodyPr>
          <a:lstStyle/>
          <a:p>
            <a:pPr algn="just">
              <a:lnSpc>
                <a:spcPct val="130000"/>
              </a:lnSpc>
              <a:spcAft>
                <a:spcPts val="600"/>
              </a:spcAft>
              <a:buClr>
                <a:schemeClr val="accent1"/>
              </a:buClr>
            </a:pPr>
            <a:r>
              <a:rPr lang="en-US" altLang="zh-CN" sz="1600" dirty="0">
                <a:latin typeface="微软雅黑" panose="020B0503020204020204" pitchFamily="34" charset="-122"/>
                <a:ea typeface="微软雅黑" panose="020B0503020204020204" pitchFamily="34" charset="-122"/>
              </a:rPr>
              <a:t>       TCGA-BRCA</a:t>
            </a:r>
            <a:r>
              <a:rPr lang="zh-CN" altLang="en-US" sz="1600" dirty="0">
                <a:latin typeface="微软雅黑" panose="020B0503020204020204" pitchFamily="34" charset="-122"/>
                <a:ea typeface="微软雅黑" panose="020B0503020204020204" pitchFamily="34" charset="-122"/>
              </a:rPr>
              <a:t>项目</a:t>
            </a:r>
            <a:r>
              <a:rPr lang="en-US" altLang="zh-CN" sz="1600" baseline="300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The Cancer Genome Atlas - Breast Invasive Carcinoma</a:t>
            </a:r>
            <a:r>
              <a:rPr lang="zh-CN" altLang="en-US" sz="1600" dirty="0">
                <a:latin typeface="微软雅黑" panose="020B0503020204020204" pitchFamily="34" charset="-122"/>
                <a:ea typeface="微软雅黑" panose="020B0503020204020204" pitchFamily="34" charset="-122"/>
              </a:rPr>
              <a:t>） 是美国癌症基因组图谱（</a:t>
            </a:r>
            <a:r>
              <a:rPr lang="en-US" altLang="zh-CN" sz="1600" dirty="0">
                <a:latin typeface="微软雅黑" panose="020B0503020204020204" pitchFamily="34" charset="-122"/>
                <a:ea typeface="微软雅黑" panose="020B0503020204020204" pitchFamily="34" charset="-122"/>
              </a:rPr>
              <a:t>TCGA</a:t>
            </a:r>
            <a:r>
              <a:rPr lang="zh-CN" altLang="en-US" sz="1600" dirty="0">
                <a:latin typeface="微软雅黑" panose="020B0503020204020204" pitchFamily="34" charset="-122"/>
                <a:ea typeface="微软雅黑" panose="020B0503020204020204" pitchFamily="34" charset="-122"/>
              </a:rPr>
              <a:t>）计划下的一个核心子项目，旨在系统解析乳腺浸润性癌（</a:t>
            </a:r>
            <a:r>
              <a:rPr lang="en-US" altLang="zh-CN" sz="1600" dirty="0">
                <a:latin typeface="微软雅黑" panose="020B0503020204020204" pitchFamily="34" charset="-122"/>
                <a:ea typeface="微软雅黑" panose="020B0503020204020204" pitchFamily="34" charset="-122"/>
              </a:rPr>
              <a:t>BRCA</a:t>
            </a:r>
            <a:r>
              <a:rPr lang="zh-CN" altLang="en-US" sz="1600" dirty="0">
                <a:latin typeface="微软雅黑" panose="020B0503020204020204" pitchFamily="34" charset="-122"/>
                <a:ea typeface="微软雅黑" panose="020B0503020204020204" pitchFamily="34" charset="-122"/>
              </a:rPr>
              <a:t>）的分子机制。</a:t>
            </a:r>
            <a:r>
              <a:rPr lang="zh-CN" altLang="en-US" sz="1600" b="1" dirty="0">
                <a:latin typeface="微软雅黑" panose="020B0503020204020204" pitchFamily="34" charset="-122"/>
                <a:ea typeface="微软雅黑" panose="020B0503020204020204" pitchFamily="34" charset="-122"/>
              </a:rPr>
              <a:t>该项目通过多组学平台（包括基因组测序、转录组分析、</a:t>
            </a:r>
            <a:r>
              <a:rPr lang="en-US" altLang="zh-CN" sz="1600" b="1" dirty="0">
                <a:latin typeface="微软雅黑" panose="020B0503020204020204" pitchFamily="34" charset="-122"/>
                <a:ea typeface="微软雅黑" panose="020B0503020204020204" pitchFamily="34" charset="-122"/>
              </a:rPr>
              <a:t>DNA</a:t>
            </a:r>
            <a:r>
              <a:rPr lang="zh-CN" altLang="en-US" sz="1600" b="1" dirty="0">
                <a:latin typeface="微软雅黑" panose="020B0503020204020204" pitchFamily="34" charset="-122"/>
                <a:ea typeface="微软雅黑" panose="020B0503020204020204" pitchFamily="34" charset="-122"/>
              </a:rPr>
              <a:t>甲基化、拷贝数变异、</a:t>
            </a:r>
            <a:r>
              <a:rPr lang="en-US" altLang="zh-CN" sz="1600" b="1" dirty="0">
                <a:latin typeface="微软雅黑" panose="020B0503020204020204" pitchFamily="34" charset="-122"/>
                <a:ea typeface="微软雅黑" panose="020B0503020204020204" pitchFamily="34" charset="-122"/>
              </a:rPr>
              <a:t>miRNA</a:t>
            </a:r>
            <a:r>
              <a:rPr lang="zh-CN" altLang="en-US" sz="1600" b="1" dirty="0">
                <a:latin typeface="微软雅黑" panose="020B0503020204020204" pitchFamily="34" charset="-122"/>
                <a:ea typeface="微软雅黑" panose="020B0503020204020204" pitchFamily="34" charset="-122"/>
              </a:rPr>
              <a:t>表达等）</a:t>
            </a:r>
            <a:r>
              <a:rPr lang="zh-CN" altLang="en-US" sz="1600" dirty="0">
                <a:latin typeface="微软雅黑" panose="020B0503020204020204" pitchFamily="34" charset="-122"/>
                <a:ea typeface="微软雅黑" panose="020B0503020204020204" pitchFamily="34" charset="-122"/>
              </a:rPr>
              <a:t>对超过</a:t>
            </a:r>
            <a:r>
              <a:rPr lang="en-US" altLang="zh-CN" sz="1600" b="1" dirty="0">
                <a:latin typeface="微软雅黑" panose="020B0503020204020204" pitchFamily="34" charset="-122"/>
                <a:ea typeface="微软雅黑" panose="020B0503020204020204" pitchFamily="34" charset="-122"/>
              </a:rPr>
              <a:t>1000</a:t>
            </a:r>
            <a:r>
              <a:rPr lang="zh-CN" altLang="en-US" sz="1600" b="1" dirty="0">
                <a:latin typeface="微软雅黑" panose="020B0503020204020204" pitchFamily="34" charset="-122"/>
                <a:ea typeface="微软雅黑" panose="020B0503020204020204" pitchFamily="34" charset="-122"/>
              </a:rPr>
              <a:t>例乳腺癌样本</a:t>
            </a:r>
            <a:r>
              <a:rPr lang="zh-CN" altLang="en-US" sz="1600" dirty="0">
                <a:latin typeface="微软雅黑" panose="020B0503020204020204" pitchFamily="34" charset="-122"/>
                <a:ea typeface="微软雅黑" panose="020B0503020204020204" pitchFamily="34" charset="-122"/>
              </a:rPr>
              <a:t>及其对应的正常组织进行了深度分析，涵盖了</a:t>
            </a:r>
            <a:r>
              <a:rPr lang="zh-CN" altLang="en-US" sz="1600" b="1" dirty="0">
                <a:latin typeface="微软雅黑" panose="020B0503020204020204" pitchFamily="34" charset="-122"/>
                <a:ea typeface="微软雅黑" panose="020B0503020204020204" pitchFamily="34" charset="-122"/>
              </a:rPr>
              <a:t>分子分型、驱动基因突变、信号通路重编程及临床特征关联</a:t>
            </a:r>
            <a:r>
              <a:rPr lang="zh-CN" altLang="en-US" sz="1600" dirty="0">
                <a:latin typeface="微软雅黑" panose="020B0503020204020204" pitchFamily="34" charset="-122"/>
                <a:ea typeface="微软雅黑" panose="020B0503020204020204" pitchFamily="34" charset="-122"/>
              </a:rPr>
              <a:t>等多维度信息。</a:t>
            </a:r>
          </a:p>
        </p:txBody>
      </p:sp>
      <p:sp>
        <p:nvSpPr>
          <p:cNvPr id="11" name="文本框 10">
            <a:extLst>
              <a:ext uri="{FF2B5EF4-FFF2-40B4-BE49-F238E27FC236}">
                <a16:creationId xmlns:a16="http://schemas.microsoft.com/office/drawing/2014/main" id="{E6E5150F-3E04-6020-DF00-A1AB9732088E}"/>
              </a:ext>
            </a:extLst>
          </p:cNvPr>
          <p:cNvSpPr txBox="1"/>
          <p:nvPr/>
        </p:nvSpPr>
        <p:spPr>
          <a:xfrm>
            <a:off x="6435394" y="791584"/>
            <a:ext cx="4428432" cy="430887"/>
          </a:xfrm>
          <a:prstGeom prst="rect">
            <a:avLst/>
          </a:prstGeom>
          <a:noFill/>
        </p:spPr>
        <p:txBody>
          <a:bodyPr wrap="square" rtlCol="0">
            <a:spAutoFit/>
          </a:bodyPr>
          <a:lstStyle/>
          <a:p>
            <a:r>
              <a:rPr lang="zh-CN" altLang="en-US" sz="2200" b="1" dirty="0">
                <a:solidFill>
                  <a:schemeClr val="accent1"/>
                </a:solidFill>
                <a:latin typeface="+mj-ea"/>
                <a:ea typeface="+mj-ea"/>
              </a:rPr>
              <a:t>使用数据：</a:t>
            </a:r>
            <a:r>
              <a:rPr lang="en-US" altLang="zh-CN" sz="2200" b="1" dirty="0">
                <a:solidFill>
                  <a:schemeClr val="accent1"/>
                </a:solidFill>
                <a:latin typeface="+mj-ea"/>
                <a:ea typeface="+mj-ea"/>
              </a:rPr>
              <a:t>TCGA-BRCA </a:t>
            </a:r>
            <a:r>
              <a:rPr lang="zh-CN" altLang="en-US" sz="2200" b="1" dirty="0">
                <a:solidFill>
                  <a:schemeClr val="accent1"/>
                </a:solidFill>
                <a:latin typeface="+mj-ea"/>
                <a:ea typeface="+mj-ea"/>
              </a:rPr>
              <a:t>项目</a:t>
            </a:r>
          </a:p>
        </p:txBody>
      </p:sp>
      <p:cxnSp>
        <p:nvCxnSpPr>
          <p:cNvPr id="12" name="直接连接符 11">
            <a:extLst>
              <a:ext uri="{FF2B5EF4-FFF2-40B4-BE49-F238E27FC236}">
                <a16:creationId xmlns:a16="http://schemas.microsoft.com/office/drawing/2014/main" id="{6681F2FD-3190-E7E3-53A3-9CD03E4FDECB}"/>
              </a:ext>
            </a:extLst>
          </p:cNvPr>
          <p:cNvCxnSpPr>
            <a:cxnSpLocks/>
          </p:cNvCxnSpPr>
          <p:nvPr/>
        </p:nvCxnSpPr>
        <p:spPr>
          <a:xfrm>
            <a:off x="6435394" y="1223309"/>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5" name="灯片编号占位符 74">
            <a:extLst>
              <a:ext uri="{FF2B5EF4-FFF2-40B4-BE49-F238E27FC236}">
                <a16:creationId xmlns:a16="http://schemas.microsoft.com/office/drawing/2014/main" id="{69475008-524D-831D-4877-C909E9AE70E1}"/>
              </a:ext>
            </a:extLst>
          </p:cNvPr>
          <p:cNvSpPr>
            <a:spLocks noGrp="1"/>
          </p:cNvSpPr>
          <p:nvPr>
            <p:ph type="sldNum" sz="quarter" idx="12"/>
          </p:nvPr>
        </p:nvSpPr>
        <p:spPr>
          <a:xfrm>
            <a:off x="8966200" y="6212415"/>
            <a:ext cx="2743200" cy="365125"/>
          </a:xfrm>
        </p:spPr>
        <p:txBody>
          <a:bodyPr/>
          <a:lstStyle/>
          <a:p>
            <a:fld id="{85D2FA34-3331-43EB-8D25-5E71EBC8F04D}" type="slidenum">
              <a:rPr lang="zh-CN" altLang="en-US" smtClean="0"/>
              <a:t>9</a:t>
            </a:fld>
            <a:endParaRPr lang="zh-CN" altLang="en-US"/>
          </a:p>
        </p:txBody>
      </p:sp>
      <p:sp>
        <p:nvSpPr>
          <p:cNvPr id="6" name="文本框 5">
            <a:extLst>
              <a:ext uri="{FF2B5EF4-FFF2-40B4-BE49-F238E27FC236}">
                <a16:creationId xmlns:a16="http://schemas.microsoft.com/office/drawing/2014/main" id="{C3A560C0-7528-260A-EBEB-BEC94F01204C}"/>
              </a:ext>
            </a:extLst>
          </p:cNvPr>
          <p:cNvSpPr txBox="1"/>
          <p:nvPr/>
        </p:nvSpPr>
        <p:spPr>
          <a:xfrm>
            <a:off x="1733074" y="4275881"/>
            <a:ext cx="3191899"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2.1 TCGA-BRCA</a:t>
            </a:r>
            <a:r>
              <a:rPr lang="zh-CN" altLang="en-US" sz="1100" dirty="0">
                <a:latin typeface="微软雅黑" panose="020B0503020204020204" pitchFamily="34" charset="-122"/>
                <a:ea typeface="微软雅黑" panose="020B0503020204020204" pitchFamily="34" charset="-122"/>
              </a:rPr>
              <a:t>乳腺癌基因组图谱收集项目</a:t>
            </a:r>
            <a:r>
              <a:rPr lang="en-US" altLang="zh-CN" sz="1100" baseline="30000" dirty="0">
                <a:latin typeface="微软雅黑" panose="020B0503020204020204" pitchFamily="34" charset="-122"/>
                <a:ea typeface="微软雅黑" panose="020B0503020204020204" pitchFamily="34" charset="-122"/>
              </a:rPr>
              <a:t>[9]</a:t>
            </a:r>
            <a:endParaRPr lang="zh-CN" altLang="en-US" sz="1100" baseline="30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A3B601C-8A2C-EA03-841F-6162947188D8}"/>
              </a:ext>
            </a:extLst>
          </p:cNvPr>
          <p:cNvSpPr txBox="1"/>
          <p:nvPr/>
        </p:nvSpPr>
        <p:spPr>
          <a:xfrm>
            <a:off x="0" y="6442502"/>
            <a:ext cx="12192000" cy="415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 The Cancer Genome Atlas Network. 2012. Comprehensive molecular portraits of human breast </a:t>
            </a:r>
            <a:r>
              <a:rPr lang="en-US" altLang="zh-CN" sz="105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tumours</a:t>
            </a:r>
            <a:r>
              <a:rPr lang="en-US" altLang="zh-CN" sz="105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Nature 490(7418), 61–70.</a:t>
            </a:r>
            <a:endPar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just"/>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[9] Tomczak, K., Czerwińska, P., &amp; </a:t>
            </a:r>
            <a:r>
              <a:rPr lang="en-US" altLang="zh-CN" sz="1050" dirty="0" err="1">
                <a:latin typeface="Times New Roman" panose="02020603050405020304" pitchFamily="18" charset="0"/>
                <a:ea typeface="微软雅黑" panose="020B0503020204020204" pitchFamily="34" charset="-122"/>
                <a:cs typeface="Times New Roman" panose="02020603050405020304" pitchFamily="18" charset="0"/>
                <a:sym typeface="+mn-lt"/>
              </a:rPr>
              <a:t>Wiznerowicz</a:t>
            </a:r>
            <a:r>
              <a:rPr lang="en-US" altLang="zh-CN" sz="1050" dirty="0">
                <a:latin typeface="Times New Roman" panose="02020603050405020304" pitchFamily="18" charset="0"/>
                <a:ea typeface="微软雅黑" panose="020B0503020204020204" pitchFamily="34" charset="-122"/>
                <a:cs typeface="Times New Roman" panose="02020603050405020304" pitchFamily="18" charset="0"/>
                <a:sym typeface="+mn-lt"/>
              </a:rPr>
              <a:t>, M. 2015. The Cancer Genome Atlas (TCGA): An immeasurable source of knowledge. Contemporary Oncology 19(1A), A68– A77.</a:t>
            </a:r>
          </a:p>
        </p:txBody>
      </p:sp>
      <p:sp>
        <p:nvSpPr>
          <p:cNvPr id="9" name="文本框 8">
            <a:extLst>
              <a:ext uri="{FF2B5EF4-FFF2-40B4-BE49-F238E27FC236}">
                <a16:creationId xmlns:a16="http://schemas.microsoft.com/office/drawing/2014/main" id="{4436B0E0-26AA-25F9-336D-D8DC5A4E8F98}"/>
              </a:ext>
            </a:extLst>
          </p:cNvPr>
          <p:cNvSpPr txBox="1"/>
          <p:nvPr/>
        </p:nvSpPr>
        <p:spPr>
          <a:xfrm>
            <a:off x="6435394" y="4321491"/>
            <a:ext cx="5375606" cy="701346"/>
          </a:xfrm>
          <a:prstGeom prst="rect">
            <a:avLst/>
          </a:prstGeom>
          <a:noFill/>
        </p:spPr>
        <p:txBody>
          <a:bodyPr wrap="square" rtlCol="0">
            <a:spAutoFit/>
          </a:bodyPr>
          <a:lstStyle/>
          <a:p>
            <a:pPr algn="just">
              <a:lnSpc>
                <a:spcPct val="130000"/>
              </a:lnSpc>
              <a:spcAft>
                <a:spcPts val="600"/>
              </a:spcAft>
              <a:buClr>
                <a:schemeClr val="accent1"/>
              </a:buClr>
            </a:pPr>
            <a:r>
              <a:rPr lang="zh-CN" altLang="en-US" sz="1600" dirty="0">
                <a:latin typeface="微软雅黑" panose="020B0503020204020204" pitchFamily="34" charset="-122"/>
                <a:ea typeface="微软雅黑" panose="020B0503020204020204" pitchFamily="34" charset="-122"/>
              </a:rPr>
              <a:t>数据格式：本研究采用的数据是经过</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GISTIC2.0 </a:t>
            </a:r>
            <a:r>
              <a:rPr lang="zh-CN" altLang="en-US" sz="1600" b="1" dirty="0">
                <a:latin typeface="微软雅黑" panose="020B0503020204020204" pitchFamily="34" charset="-122"/>
                <a:ea typeface="微软雅黑" panose="020B0503020204020204" pitchFamily="34" charset="-122"/>
              </a:rPr>
              <a:t>算法 </a:t>
            </a:r>
            <a:r>
              <a:rPr lang="zh-CN" altLang="en-US" sz="1600" dirty="0">
                <a:latin typeface="微软雅黑" panose="020B0503020204020204" pitchFamily="34" charset="-122"/>
                <a:ea typeface="微软雅黑" panose="020B0503020204020204" pitchFamily="34" charset="-122"/>
              </a:rPr>
              <a:t>处理并</a:t>
            </a:r>
            <a:r>
              <a:rPr lang="zh-CN" altLang="en-US" sz="1600" b="1" dirty="0">
                <a:latin typeface="微软雅黑" panose="020B0503020204020204" pitchFamily="34" charset="-122"/>
                <a:ea typeface="微软雅黑" panose="020B0503020204020204" pitchFamily="34" charset="-122"/>
              </a:rPr>
              <a:t>阈值化</a:t>
            </a:r>
            <a:r>
              <a:rPr lang="zh-CN" altLang="en-US" sz="1600" dirty="0">
                <a:latin typeface="微软雅黑" panose="020B0503020204020204" pitchFamily="34" charset="-122"/>
                <a:ea typeface="微软雅黑" panose="020B0503020204020204" pitchFamily="34" charset="-122"/>
              </a:rPr>
              <a:t>的基因水平拷贝数估计。</a:t>
            </a:r>
            <a:endParaRPr lang="en-US" altLang="zh-CN"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BBB7BAB-47D6-4EC3-1092-1DDC2817A1E1}"/>
              </a:ext>
            </a:extLst>
          </p:cNvPr>
          <p:cNvSpPr txBox="1"/>
          <p:nvPr/>
        </p:nvSpPr>
        <p:spPr>
          <a:xfrm>
            <a:off x="6435394" y="3843840"/>
            <a:ext cx="5189536" cy="430887"/>
          </a:xfrm>
          <a:prstGeom prst="rect">
            <a:avLst/>
          </a:prstGeom>
          <a:noFill/>
        </p:spPr>
        <p:txBody>
          <a:bodyPr wrap="square" rtlCol="0">
            <a:spAutoFit/>
          </a:bodyPr>
          <a:lstStyle/>
          <a:p>
            <a:r>
              <a:rPr lang="zh-CN" altLang="en-US" sz="2200" b="1" dirty="0">
                <a:solidFill>
                  <a:schemeClr val="accent1"/>
                </a:solidFill>
                <a:latin typeface="+mj-ea"/>
                <a:ea typeface="+mj-ea"/>
              </a:rPr>
              <a:t>模型特征：基因拷贝数变异 </a:t>
            </a:r>
            <a:r>
              <a:rPr lang="en-US" altLang="zh-CN" sz="2200" b="1" dirty="0">
                <a:solidFill>
                  <a:schemeClr val="accent1"/>
                </a:solidFill>
                <a:latin typeface="+mj-ea"/>
                <a:ea typeface="+mj-ea"/>
              </a:rPr>
              <a:t>(CNV) </a:t>
            </a:r>
            <a:r>
              <a:rPr lang="zh-CN" altLang="en-US" sz="2200" b="1" dirty="0">
                <a:solidFill>
                  <a:schemeClr val="accent1"/>
                </a:solidFill>
                <a:latin typeface="+mj-ea"/>
                <a:ea typeface="+mj-ea"/>
              </a:rPr>
              <a:t>数据</a:t>
            </a:r>
          </a:p>
        </p:txBody>
      </p:sp>
      <p:cxnSp>
        <p:nvCxnSpPr>
          <p:cNvPr id="14" name="直接连接符 13">
            <a:extLst>
              <a:ext uri="{FF2B5EF4-FFF2-40B4-BE49-F238E27FC236}">
                <a16:creationId xmlns:a16="http://schemas.microsoft.com/office/drawing/2014/main" id="{DDE83AFB-14E0-4BA6-7648-C1A8A1D2CE0F}"/>
              </a:ext>
            </a:extLst>
          </p:cNvPr>
          <p:cNvCxnSpPr>
            <a:cxnSpLocks/>
          </p:cNvCxnSpPr>
          <p:nvPr/>
        </p:nvCxnSpPr>
        <p:spPr>
          <a:xfrm>
            <a:off x="6435394" y="4275565"/>
            <a:ext cx="5430541" cy="0"/>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69D8342D-67FF-1A9E-819A-358FEB0429B2}"/>
              </a:ext>
            </a:extLst>
          </p:cNvPr>
          <p:cNvGrpSpPr/>
          <p:nvPr/>
        </p:nvGrpSpPr>
        <p:grpSpPr>
          <a:xfrm>
            <a:off x="689045" y="1019864"/>
            <a:ext cx="5279956" cy="3311932"/>
            <a:chOff x="377748" y="993931"/>
            <a:chExt cx="5902549" cy="3702464"/>
          </a:xfrm>
        </p:grpSpPr>
        <p:sp>
          <p:nvSpPr>
            <p:cNvPr id="68" name="矩形 67">
              <a:extLst>
                <a:ext uri="{FF2B5EF4-FFF2-40B4-BE49-F238E27FC236}">
                  <a16:creationId xmlns:a16="http://schemas.microsoft.com/office/drawing/2014/main" id="{A62B7B3F-8D72-E396-4E95-841B5915D044}"/>
                </a:ext>
              </a:extLst>
            </p:cNvPr>
            <p:cNvSpPr/>
            <p:nvPr/>
          </p:nvSpPr>
          <p:spPr>
            <a:xfrm>
              <a:off x="442045" y="1066846"/>
              <a:ext cx="5838252" cy="3629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0DDBE2C-92EF-F3AE-88AB-A2B55FE5E3FF}"/>
                </a:ext>
              </a:extLst>
            </p:cNvPr>
            <p:cNvPicPr>
              <a:picLocks noChangeAspect="1"/>
            </p:cNvPicPr>
            <p:nvPr/>
          </p:nvPicPr>
          <p:blipFill>
            <a:blip r:embed="rId3"/>
            <a:stretch>
              <a:fillRect/>
            </a:stretch>
          </p:blipFill>
          <p:spPr>
            <a:xfrm>
              <a:off x="377748" y="993931"/>
              <a:ext cx="5801589" cy="3579059"/>
            </a:xfrm>
            <a:prstGeom prst="rect">
              <a:avLst/>
            </a:prstGeom>
            <a:ln>
              <a:solidFill>
                <a:schemeClr val="accent1"/>
              </a:solidFill>
            </a:ln>
          </p:spPr>
        </p:pic>
      </p:grpSp>
      <p:pic>
        <p:nvPicPr>
          <p:cNvPr id="15" name="图片 14">
            <a:extLst>
              <a:ext uri="{FF2B5EF4-FFF2-40B4-BE49-F238E27FC236}">
                <a16:creationId xmlns:a16="http://schemas.microsoft.com/office/drawing/2014/main" id="{94C062BB-E975-5771-EF94-839C906CA242}"/>
              </a:ext>
            </a:extLst>
          </p:cNvPr>
          <p:cNvPicPr>
            <a:picLocks noChangeAspect="1"/>
          </p:cNvPicPr>
          <p:nvPr/>
        </p:nvPicPr>
        <p:blipFill>
          <a:blip r:embed="rId4"/>
          <a:stretch>
            <a:fillRect/>
          </a:stretch>
        </p:blipFill>
        <p:spPr>
          <a:xfrm>
            <a:off x="1016989" y="4523109"/>
            <a:ext cx="4624068" cy="1728080"/>
          </a:xfrm>
          <a:prstGeom prst="rect">
            <a:avLst/>
          </a:prstGeom>
        </p:spPr>
      </p:pic>
      <p:sp>
        <p:nvSpPr>
          <p:cNvPr id="21" name="文本框 20">
            <a:extLst>
              <a:ext uri="{FF2B5EF4-FFF2-40B4-BE49-F238E27FC236}">
                <a16:creationId xmlns:a16="http://schemas.microsoft.com/office/drawing/2014/main" id="{1D404D45-86C8-477A-218F-85CB2E7A7456}"/>
              </a:ext>
            </a:extLst>
          </p:cNvPr>
          <p:cNvSpPr txBox="1"/>
          <p:nvPr/>
        </p:nvSpPr>
        <p:spPr>
          <a:xfrm>
            <a:off x="1907801" y="6210399"/>
            <a:ext cx="2842445" cy="290977"/>
          </a:xfrm>
          <a:prstGeom prst="rect">
            <a:avLst/>
          </a:prstGeom>
          <a:noFill/>
        </p:spPr>
        <p:txBody>
          <a:bodyPr wrap="none" rtlCol="0">
            <a:spAutoFit/>
          </a:bodyPr>
          <a:lstStyle/>
          <a:p>
            <a:pPr>
              <a:lnSpc>
                <a:spcPct val="130000"/>
              </a:lnSpc>
            </a:pP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2.2</a:t>
            </a:r>
            <a:r>
              <a:rPr lang="zh-CN" altLang="en-US" sz="1100" dirty="0">
                <a:latin typeface="微软雅黑" panose="020B0503020204020204" pitchFamily="34" charset="-122"/>
                <a:ea typeface="微软雅黑" panose="020B0503020204020204" pitchFamily="34" charset="-122"/>
              </a:rPr>
              <a:t>基因拷贝数变异 </a:t>
            </a:r>
            <a:r>
              <a:rPr lang="en-US" altLang="zh-CN" sz="1100" dirty="0">
                <a:latin typeface="微软雅黑" panose="020B0503020204020204" pitchFamily="34" charset="-122"/>
                <a:ea typeface="微软雅黑" panose="020B0503020204020204" pitchFamily="34" charset="-122"/>
              </a:rPr>
              <a:t>(CNV) </a:t>
            </a:r>
            <a:r>
              <a:rPr lang="zh-CN" altLang="en-US" sz="1100" dirty="0">
                <a:latin typeface="微软雅黑" panose="020B0503020204020204" pitchFamily="34" charset="-122"/>
                <a:ea typeface="微软雅黑" panose="020B0503020204020204" pitchFamily="34" charset="-122"/>
              </a:rPr>
              <a:t>数据（部分）</a:t>
            </a:r>
          </a:p>
        </p:txBody>
      </p:sp>
      <p:sp>
        <p:nvSpPr>
          <p:cNvPr id="25" name="文本框 24">
            <a:extLst>
              <a:ext uri="{FF2B5EF4-FFF2-40B4-BE49-F238E27FC236}">
                <a16:creationId xmlns:a16="http://schemas.microsoft.com/office/drawing/2014/main" id="{0FBD3087-1234-0823-451D-B7FD3C79C115}"/>
              </a:ext>
            </a:extLst>
          </p:cNvPr>
          <p:cNvSpPr txBox="1"/>
          <p:nvPr/>
        </p:nvSpPr>
        <p:spPr>
          <a:xfrm>
            <a:off x="6435394" y="5022837"/>
            <a:ext cx="2981559" cy="1291444"/>
          </a:xfrm>
          <a:prstGeom prst="rect">
            <a:avLst/>
          </a:prstGeom>
          <a:noFill/>
        </p:spPr>
        <p:txBody>
          <a:bodyPr wrap="square" numCol="1">
            <a:spAutoFit/>
          </a:bodyPr>
          <a:lstStyle/>
          <a:p>
            <a:pPr marL="285750" indent="-285750" algn="just">
              <a:lnSpc>
                <a:spcPct val="130000"/>
              </a:lnSpc>
              <a:spcAft>
                <a:spcPts val="600"/>
              </a:spcAft>
              <a:buClr>
                <a:schemeClr val="accent1"/>
              </a:buClr>
              <a:buFont typeface="Wingdings" panose="05000000000000000000" pitchFamily="2" charset="2"/>
              <a:buChar char="ü"/>
            </a:pPr>
            <a:r>
              <a:rPr lang="en-US" altLang="zh-CN" sz="1800" b="1" dirty="0">
                <a:latin typeface="微软雅黑" panose="020B0503020204020204" pitchFamily="34" charset="-122"/>
                <a:ea typeface="微软雅黑" panose="020B0503020204020204" pitchFamily="34" charset="-122"/>
              </a:rPr>
              <a:t>-2: </a:t>
            </a:r>
            <a:r>
              <a:rPr lang="zh-CN" altLang="en-US" sz="1800" b="1" dirty="0">
                <a:latin typeface="微软雅黑" panose="020B0503020204020204" pitchFamily="34" charset="-122"/>
                <a:ea typeface="微软雅黑" panose="020B0503020204020204" pitchFamily="34" charset="-122"/>
              </a:rPr>
              <a:t>纯合性缺失</a:t>
            </a:r>
          </a:p>
          <a:p>
            <a:pPr marL="285750" indent="-285750" algn="just">
              <a:lnSpc>
                <a:spcPct val="130000"/>
              </a:lnSpc>
              <a:spcAft>
                <a:spcPts val="600"/>
              </a:spcAft>
              <a:buClr>
                <a:schemeClr val="accent1"/>
              </a:buClr>
              <a:buFont typeface="Wingdings" panose="05000000000000000000" pitchFamily="2" charset="2"/>
              <a:buChar char="ü"/>
            </a:pPr>
            <a:r>
              <a:rPr lang="en-US" altLang="zh-CN" sz="1800" b="1" dirty="0">
                <a:latin typeface="微软雅黑" panose="020B0503020204020204" pitchFamily="34" charset="-122"/>
                <a:ea typeface="微软雅黑" panose="020B0503020204020204" pitchFamily="34" charset="-122"/>
              </a:rPr>
              <a:t>-1: </a:t>
            </a:r>
            <a:r>
              <a:rPr lang="zh-CN" altLang="en-US" sz="1800" b="1" dirty="0">
                <a:latin typeface="微软雅黑" panose="020B0503020204020204" pitchFamily="34" charset="-122"/>
                <a:ea typeface="微软雅黑" panose="020B0503020204020204" pitchFamily="34" charset="-122"/>
              </a:rPr>
              <a:t>杂合性缺失</a:t>
            </a:r>
          </a:p>
          <a:p>
            <a:pPr marL="285750" indent="-285750" algn="just">
              <a:lnSpc>
                <a:spcPct val="130000"/>
              </a:lnSpc>
              <a:spcAft>
                <a:spcPts val="600"/>
              </a:spcAft>
              <a:buClr>
                <a:schemeClr val="accent1"/>
              </a:buClr>
              <a:buFont typeface="Wingdings" panose="05000000000000000000" pitchFamily="2" charset="2"/>
              <a:buChar char="ü"/>
            </a:pPr>
            <a:r>
              <a:rPr lang="en-US" altLang="zh-CN" sz="1800" b="1" dirty="0">
                <a:latin typeface="微软雅黑" panose="020B0503020204020204" pitchFamily="34" charset="-122"/>
                <a:ea typeface="微软雅黑" panose="020B0503020204020204" pitchFamily="34" charset="-122"/>
              </a:rPr>
              <a:t>0: </a:t>
            </a:r>
            <a:r>
              <a:rPr lang="zh-CN" altLang="en-US" sz="1800" b="1" dirty="0">
                <a:latin typeface="微软雅黑" panose="020B0503020204020204" pitchFamily="34" charset="-122"/>
                <a:ea typeface="微软雅黑" panose="020B0503020204020204" pitchFamily="34" charset="-122"/>
              </a:rPr>
              <a:t>正常二倍体 </a:t>
            </a:r>
            <a:r>
              <a:rPr lang="en-US" altLang="zh-CN" sz="1800" b="1" dirty="0">
                <a:latin typeface="微软雅黑" panose="020B0503020204020204" pitchFamily="34" charset="-122"/>
                <a:ea typeface="微软雅黑" panose="020B0503020204020204" pitchFamily="34" charset="-122"/>
              </a:rPr>
              <a:t>(Diploid)</a:t>
            </a:r>
          </a:p>
        </p:txBody>
      </p:sp>
      <p:sp>
        <p:nvSpPr>
          <p:cNvPr id="27" name="文本框 26">
            <a:extLst>
              <a:ext uri="{FF2B5EF4-FFF2-40B4-BE49-F238E27FC236}">
                <a16:creationId xmlns:a16="http://schemas.microsoft.com/office/drawing/2014/main" id="{B42F3AC2-1004-1C48-0927-30B5E93783CC}"/>
              </a:ext>
            </a:extLst>
          </p:cNvPr>
          <p:cNvSpPr txBox="1"/>
          <p:nvPr/>
        </p:nvSpPr>
        <p:spPr>
          <a:xfrm>
            <a:off x="9304820" y="5022837"/>
            <a:ext cx="2702932" cy="854401"/>
          </a:xfrm>
          <a:prstGeom prst="rect">
            <a:avLst/>
          </a:prstGeom>
          <a:noFill/>
        </p:spPr>
        <p:txBody>
          <a:bodyPr wrap="square">
            <a:spAutoFit/>
          </a:bodyPr>
          <a:lstStyle/>
          <a:p>
            <a:pPr marL="285750" indent="-285750" algn="just">
              <a:lnSpc>
                <a:spcPct val="130000"/>
              </a:lnSpc>
              <a:spcAft>
                <a:spcPts val="600"/>
              </a:spcAft>
              <a:buClr>
                <a:schemeClr val="accent1"/>
              </a:buClr>
              <a:buFont typeface="Wingdings" panose="05000000000000000000" pitchFamily="2" charset="2"/>
              <a:buChar char="ü"/>
            </a:pPr>
            <a:r>
              <a:rPr lang="en-US" altLang="zh-CN" sz="1800" b="1" dirty="0">
                <a:latin typeface="微软雅黑" panose="020B0503020204020204" pitchFamily="34" charset="-122"/>
                <a:ea typeface="微软雅黑" panose="020B0503020204020204" pitchFamily="34" charset="-122"/>
              </a:rPr>
              <a:t>1: </a:t>
            </a:r>
            <a:r>
              <a:rPr lang="zh-CN" altLang="en-US" sz="1800" b="1" dirty="0">
                <a:latin typeface="微软雅黑" panose="020B0503020204020204" pitchFamily="34" charset="-122"/>
                <a:ea typeface="微软雅黑" panose="020B0503020204020204" pitchFamily="34" charset="-122"/>
              </a:rPr>
              <a:t>低水平扩增</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增益</a:t>
            </a:r>
          </a:p>
          <a:p>
            <a:pPr marL="285750" indent="-285750" algn="just">
              <a:lnSpc>
                <a:spcPct val="130000"/>
              </a:lnSpc>
              <a:spcAft>
                <a:spcPts val="600"/>
              </a:spcAft>
              <a:buClr>
                <a:schemeClr val="accent1"/>
              </a:buClr>
              <a:buFont typeface="Wingdings" panose="05000000000000000000" pitchFamily="2" charset="2"/>
              <a:buChar char="ü"/>
            </a:pPr>
            <a:r>
              <a:rPr lang="en-US" altLang="zh-CN" sz="1800" b="1" dirty="0">
                <a:latin typeface="微软雅黑" panose="020B0503020204020204" pitchFamily="34" charset="-122"/>
                <a:ea typeface="微软雅黑" panose="020B0503020204020204" pitchFamily="34" charset="-122"/>
              </a:rPr>
              <a:t>2: </a:t>
            </a:r>
            <a:r>
              <a:rPr lang="zh-CN" altLang="en-US" sz="1800" b="1" dirty="0">
                <a:latin typeface="微软雅黑" panose="020B0503020204020204" pitchFamily="34" charset="-122"/>
                <a:ea typeface="微软雅黑" panose="020B0503020204020204" pitchFamily="34" charset="-122"/>
              </a:rPr>
              <a:t>高水平扩增</a:t>
            </a:r>
            <a:endParaRPr lang="en-US" altLang="zh-CN"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401461"/>
      </p:ext>
    </p:extLst>
  </p:cSld>
  <p:clrMapOvr>
    <a:masterClrMapping/>
  </p:clrMapOvr>
  <p:transition>
    <p:fade/>
  </p:transition>
</p:sld>
</file>

<file path=ppt/theme/theme1.xml><?xml version="1.0" encoding="utf-8"?>
<a:theme xmlns:a="http://schemas.openxmlformats.org/drawingml/2006/main" name="Office 主题​​">
  <a:themeElements>
    <a:clrScheme name="中科院蓝">
      <a:dk1>
        <a:sysClr val="windowText" lastClr="000000"/>
      </a:dk1>
      <a:lt1>
        <a:sysClr val="window" lastClr="FFFFFF"/>
      </a:lt1>
      <a:dk2>
        <a:srgbClr val="44546A"/>
      </a:dk2>
      <a:lt2>
        <a:srgbClr val="E7E6E6"/>
      </a:lt2>
      <a:accent1>
        <a:srgbClr val="0C4994"/>
      </a:accent1>
      <a:accent2>
        <a:srgbClr val="CA865F"/>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6562</Words>
  <Application>Microsoft Office PowerPoint</Application>
  <PresentationFormat>宽屏</PresentationFormat>
  <Paragraphs>517</Paragraphs>
  <Slides>29</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汉顺</dc:creator>
  <cp:lastModifiedBy>Lifeng Zhang</cp:lastModifiedBy>
  <cp:revision>28</cp:revision>
  <dcterms:created xsi:type="dcterms:W3CDTF">2023-05-30T05:41:53Z</dcterms:created>
  <dcterms:modified xsi:type="dcterms:W3CDTF">2025-06-21T13:12:01Z</dcterms:modified>
</cp:coreProperties>
</file>